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71" r:id="rId14"/>
    <p:sldId id="273" r:id="rId15"/>
    <p:sldId id="275" r:id="rId16"/>
    <p:sldId id="279" r:id="rId17"/>
    <p:sldId id="257" r:id="rId18"/>
    <p:sldId id="281" r:id="rId19"/>
    <p:sldId id="280" r:id="rId20"/>
  </p:sldIdLst>
  <p:sldSz cx="18288000" cy="10287000"/>
  <p:notesSz cx="6858000" cy="9144000"/>
  <p:embeddedFontLst>
    <p:embeddedFont>
      <p:font typeface="맑은 고딕" panose="020B0503020000020004" pitchFamily="50" charset="-127"/>
      <p:regular r:id="rId21"/>
      <p:bold r:id="rId22"/>
    </p:embeddedFont>
    <p:embeddedFont>
      <p:font typeface="Pretendard Regular" panose="020B0600000101010101" charset="-127"/>
      <p:regular r:id="rId23"/>
    </p:embeddedFont>
    <p:embeddedFont>
      <p:font typeface="Pretendard Light" panose="020B0600000101010101" charset="-127"/>
      <p:regular r:id="rId24"/>
    </p:embeddedFont>
    <p:embeddedFont>
      <p:font typeface="Pretendard Medium" panose="020B0600000101010101" charset="-127"/>
      <p:bold r:id="rId25"/>
    </p:embeddedFont>
    <p:embeddedFont>
      <p:font typeface="Pretendard Bold" panose="020B0600000101010101" charset="-127"/>
      <p:bold r:id="rId26"/>
    </p:embeddedFont>
    <p:embeddedFont>
      <p:font typeface="Calibri" panose="020F0502020204030204" pitchFamily="34" charset="0"/>
      <p:regular r:id="rId27"/>
      <p:bold r:id="rId28"/>
      <p:italic r:id="rId29"/>
      <p:boldItalic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>
        <p:scale>
          <a:sx n="60" d="100"/>
          <a:sy n="60" d="100"/>
        </p:scale>
        <p:origin x="820" y="51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1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12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15.png"/><Relationship Id="rId5" Type="http://schemas.openxmlformats.org/officeDocument/2006/relationships/image" Target="../media/image3.png"/><Relationship Id="rId10" Type="http://schemas.openxmlformats.org/officeDocument/2006/relationships/image" Target="../media/image14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17.png"/><Relationship Id="rId5" Type="http://schemas.openxmlformats.org/officeDocument/2006/relationships/image" Target="../media/image3.png"/><Relationship Id="rId10" Type="http://schemas.openxmlformats.org/officeDocument/2006/relationships/image" Target="../media/image16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20.png"/><Relationship Id="rId5" Type="http://schemas.openxmlformats.org/officeDocument/2006/relationships/image" Target="../media/image3.png"/><Relationship Id="rId10" Type="http://schemas.openxmlformats.org/officeDocument/2006/relationships/image" Target="../media/image19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22.png"/><Relationship Id="rId5" Type="http://schemas.openxmlformats.org/officeDocument/2006/relationships/image" Target="../media/image3.png"/><Relationship Id="rId10" Type="http://schemas.openxmlformats.org/officeDocument/2006/relationships/image" Target="../media/image21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2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2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24.png"/><Relationship Id="rId5" Type="http://schemas.openxmlformats.org/officeDocument/2006/relationships/image" Target="../media/image3.png"/><Relationship Id="rId10" Type="http://schemas.openxmlformats.org/officeDocument/2006/relationships/image" Target="../media/image23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3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29.png"/><Relationship Id="rId5" Type="http://schemas.openxmlformats.org/officeDocument/2006/relationships/image" Target="../media/image3.png"/><Relationship Id="rId10" Type="http://schemas.openxmlformats.org/officeDocument/2006/relationships/image" Target="../media/image2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32.png"/><Relationship Id="rId4" Type="http://schemas.openxmlformats.org/officeDocument/2006/relationships/image" Target="../media/image3.png"/><Relationship Id="rId9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0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31800"/>
            <a:ext cx="17360900" cy="9423400"/>
          </a:xfrm>
          <a:prstGeom prst="rect">
            <a:avLst/>
          </a:prstGeom>
          <a:effectLst>
            <a:outerShdw blurRad="1106733" dist="362644" dir="4020000">
              <a:srgbClr val="000000">
                <a:alpha val="50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9100" y="660400"/>
            <a:ext cx="7289800" cy="444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9800" y="774700"/>
            <a:ext cx="228600" cy="228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8100" y="774700"/>
            <a:ext cx="2286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63700" y="774700"/>
            <a:ext cx="228600" cy="228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106900" y="736600"/>
            <a:ext cx="228600" cy="2794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6845300" y="698500"/>
            <a:ext cx="45974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FFFFFF"/>
                </a:solidFill>
                <a:latin typeface="Pretendard Light"/>
              </a:rPr>
              <a:t>Presentation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035300" y="6146800"/>
            <a:ext cx="122174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4000" b="0" i="0" u="none" strike="noStrike">
                <a:solidFill>
                  <a:srgbClr val="494A4E"/>
                </a:solidFill>
                <a:ea typeface="Pretendard Medium"/>
              </a:rPr>
              <a:t>초</a:t>
            </a:r>
            <a:r>
              <a:rPr lang="en-US" sz="4000" b="0" i="0" u="none" strike="noStrike">
                <a:solidFill>
                  <a:srgbClr val="494A4E"/>
                </a:solidFill>
                <a:latin typeface="Pretendard Medium"/>
              </a:rPr>
              <a:t> B-3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374900" y="3810000"/>
            <a:ext cx="13550900" cy="1422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8000" dirty="0">
                <a:solidFill>
                  <a:srgbClr val="000000"/>
                </a:solidFill>
                <a:latin typeface="Pretendard Bold"/>
              </a:rPr>
              <a:t>Expo Robot</a:t>
            </a:r>
            <a:endParaRPr lang="en-US" altLang="ko-KR" sz="8000" dirty="0">
              <a:solidFill>
                <a:srgbClr val="000000"/>
              </a:solidFill>
              <a:latin typeface="Pretendard 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3060700" y="6972300"/>
            <a:ext cx="12179300" cy="158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500" b="0" i="0" u="none" strike="noStrike" dirty="0">
                <a:solidFill>
                  <a:srgbClr val="494A4E"/>
                </a:solidFill>
                <a:ea typeface="Pretendard Medium"/>
              </a:rPr>
              <a:t>오</a:t>
            </a:r>
            <a:r>
              <a:rPr lang="en-US" sz="2500" b="0" i="0" u="none" strike="noStrike" dirty="0">
                <a:solidFill>
                  <a:srgbClr val="494A4E"/>
                </a:solidFill>
                <a:latin typeface="Pretendard Medium"/>
              </a:rPr>
              <a:t>     </a:t>
            </a:r>
            <a:r>
              <a:rPr lang="ko-KR" sz="2500" b="0" i="0" u="none" strike="noStrike" dirty="0">
                <a:solidFill>
                  <a:srgbClr val="494A4E"/>
                </a:solidFill>
                <a:ea typeface="Pretendard Medium"/>
              </a:rPr>
              <a:t>건</a:t>
            </a:r>
          </a:p>
          <a:p>
            <a:pPr lvl="0" algn="ctr">
              <a:lnSpc>
                <a:spcPct val="99600"/>
              </a:lnSpc>
            </a:pPr>
            <a:r>
              <a:rPr lang="ko-KR" sz="2500" b="0" i="0" u="none" strike="noStrike" dirty="0">
                <a:solidFill>
                  <a:srgbClr val="494A4E"/>
                </a:solidFill>
                <a:ea typeface="Pretendard Medium"/>
              </a:rPr>
              <a:t>김</a:t>
            </a:r>
            <a:r>
              <a:rPr lang="en-US" sz="2500" b="0" i="0" u="none" strike="noStrike" dirty="0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2500" b="0" i="0" u="none" strike="noStrike" dirty="0">
                <a:solidFill>
                  <a:srgbClr val="494A4E"/>
                </a:solidFill>
                <a:ea typeface="Pretendard Medium"/>
              </a:rPr>
              <a:t>강</a:t>
            </a:r>
            <a:r>
              <a:rPr lang="en-US" sz="2500" b="0" i="0" u="none" strike="noStrike" dirty="0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2500" b="0" i="0" u="none" strike="noStrike" dirty="0">
                <a:solidFill>
                  <a:srgbClr val="494A4E"/>
                </a:solidFill>
                <a:ea typeface="Pretendard Medium"/>
              </a:rPr>
              <a:t>경</a:t>
            </a:r>
          </a:p>
          <a:p>
            <a:pPr lvl="0" algn="ctr">
              <a:lnSpc>
                <a:spcPct val="99600"/>
              </a:lnSpc>
            </a:pPr>
            <a:r>
              <a:rPr lang="ko-KR" sz="2500" b="0" i="0" u="none" strike="noStrike" dirty="0">
                <a:solidFill>
                  <a:srgbClr val="494A4E"/>
                </a:solidFill>
                <a:ea typeface="Pretendard Medium"/>
              </a:rPr>
              <a:t>전</a:t>
            </a:r>
            <a:r>
              <a:rPr lang="en-US" sz="2500" b="0" i="0" u="none" strike="noStrike" dirty="0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2500" b="0" i="0" u="none" strike="noStrike" dirty="0">
                <a:solidFill>
                  <a:srgbClr val="494A4E"/>
                </a:solidFill>
                <a:ea typeface="Pretendard Medium"/>
              </a:rPr>
              <a:t>수</a:t>
            </a:r>
            <a:r>
              <a:rPr lang="en-US" sz="2500" b="0" i="0" u="none" strike="noStrike" dirty="0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2500" b="0" i="0" u="none" strike="noStrike" dirty="0">
                <a:solidFill>
                  <a:srgbClr val="494A4E"/>
                </a:solidFill>
                <a:ea typeface="Pretendard Medium"/>
              </a:rPr>
              <a:t>현</a:t>
            </a:r>
          </a:p>
          <a:p>
            <a:pPr lvl="0" algn="ctr">
              <a:lnSpc>
                <a:spcPct val="99600"/>
              </a:lnSpc>
            </a:pPr>
            <a:r>
              <a:rPr lang="ko-KR" sz="2500" b="0" i="0" u="none" strike="noStrike" dirty="0">
                <a:solidFill>
                  <a:srgbClr val="494A4E"/>
                </a:solidFill>
                <a:ea typeface="Pretendard Medium"/>
              </a:rPr>
              <a:t>최</a:t>
            </a:r>
            <a:r>
              <a:rPr lang="en-US" sz="2500" b="0" i="0" u="none" strike="noStrike" dirty="0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2500" b="0" i="0" u="none" strike="noStrike" dirty="0">
                <a:solidFill>
                  <a:srgbClr val="494A4E"/>
                </a:solidFill>
                <a:ea typeface="Pretendard Medium"/>
              </a:rPr>
              <a:t>유</a:t>
            </a:r>
            <a:r>
              <a:rPr lang="en-US" sz="2500" b="0" i="0" u="none" strike="noStrike" dirty="0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2500" b="0" i="0" u="none" strike="noStrike" dirty="0">
                <a:solidFill>
                  <a:srgbClr val="494A4E"/>
                </a:solidFill>
                <a:ea typeface="Pretendard Medium"/>
              </a:rPr>
              <a:t>민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035300" y="2997200"/>
            <a:ext cx="122174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4000" b="0" i="0" u="none" strike="noStrike">
                <a:solidFill>
                  <a:srgbClr val="494A4E"/>
                </a:solidFill>
                <a:ea typeface="Pretendard Medium"/>
              </a:rPr>
              <a:t>지능</a:t>
            </a:r>
            <a:r>
              <a:rPr lang="en-US" sz="4000" b="0" i="0" u="none" strike="noStrike">
                <a:solidFill>
                  <a:srgbClr val="494A4E"/>
                </a:solidFill>
                <a:latin typeface="Pretendard Medium"/>
              </a:rPr>
              <a:t>2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31800"/>
            <a:ext cx="17360900" cy="9423400"/>
          </a:xfrm>
          <a:prstGeom prst="rect">
            <a:avLst/>
          </a:prstGeom>
          <a:effectLst>
            <a:outerShdw blurRad="1106733" dist="362644" dir="4020000">
              <a:srgbClr val="000000">
                <a:alpha val="50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800" y="1930400"/>
            <a:ext cx="7861300" cy="7340600"/>
          </a:xfrm>
          <a:prstGeom prst="rect">
            <a:avLst/>
          </a:prstGeom>
          <a:effectLst>
            <a:outerShdw blurRad="669849" dist="282129" dir="4020000">
              <a:srgbClr val="000000">
                <a:alpha val="30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99100" y="660400"/>
            <a:ext cx="7289800" cy="444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9800" y="774700"/>
            <a:ext cx="2286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08100" y="774700"/>
            <a:ext cx="228600" cy="228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63700" y="774700"/>
            <a:ext cx="228600" cy="228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106900" y="736600"/>
            <a:ext cx="228600" cy="2794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6845300" y="698500"/>
            <a:ext cx="45974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FFFFFF"/>
                </a:solidFill>
                <a:latin typeface="Pretendard Light"/>
              </a:rPr>
              <a:t>Implement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612900" y="3479800"/>
            <a:ext cx="6591300" cy="425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500" b="0" i="0" u="none" strike="noStrike">
                <a:solidFill>
                  <a:srgbClr val="C2C2C2"/>
                </a:solidFill>
                <a:ea typeface="Pretendard Regular"/>
              </a:rPr>
              <a:t>･ </a:t>
            </a:r>
            <a:r>
              <a:rPr lang="ko-KR" sz="2500" b="0" i="0" u="none" strike="noStrike">
                <a:solidFill>
                  <a:srgbClr val="C2C2C2"/>
                </a:solidFill>
                <a:ea typeface="Pretendard Regular"/>
              </a:rPr>
              <a:t>관람객을</a:t>
            </a:r>
            <a:r>
              <a:rPr lang="en-US" sz="2500" b="0" i="0" u="none" strike="noStrike">
                <a:solidFill>
                  <a:srgbClr val="C2C2C2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C2C2C2"/>
                </a:solidFill>
                <a:ea typeface="Pretendard Regular"/>
              </a:rPr>
              <a:t>객체</a:t>
            </a:r>
            <a:r>
              <a:rPr lang="en-US" sz="2500" b="0" i="0" u="none" strike="noStrike">
                <a:solidFill>
                  <a:srgbClr val="C2C2C2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C2C2C2"/>
                </a:solidFill>
                <a:ea typeface="Pretendard Regular"/>
              </a:rPr>
              <a:t>인식</a:t>
            </a:r>
          </a:p>
          <a:p>
            <a:pPr lvl="0" algn="l">
              <a:lnSpc>
                <a:spcPct val="99600"/>
              </a:lnSpc>
            </a:pPr>
            <a:endParaRPr lang="ko-KR" sz="2500" b="0" i="0" u="none" strike="noStrike">
              <a:solidFill>
                <a:srgbClr val="C2C2C2"/>
              </a:solidFill>
              <a:ea typeface="Pretendard Regular"/>
            </a:endParaRPr>
          </a:p>
          <a:p>
            <a:pPr lvl="0" algn="l">
              <a:lnSpc>
                <a:spcPct val="99600"/>
              </a:lnSpc>
            </a:pPr>
            <a:r>
              <a:rPr lang="en-US" sz="2500" b="0" i="0" u="none" strike="noStrike">
                <a:solidFill>
                  <a:srgbClr val="C2C2C2"/>
                </a:solidFill>
                <a:ea typeface="Pretendard Regular"/>
              </a:rPr>
              <a:t>･ </a:t>
            </a:r>
            <a:r>
              <a:rPr lang="ko-KR" sz="2500" b="0" i="0" u="none" strike="noStrike">
                <a:solidFill>
                  <a:srgbClr val="C2C2C2"/>
                </a:solidFill>
                <a:ea typeface="Pretendard Regular"/>
              </a:rPr>
              <a:t>여러</a:t>
            </a:r>
            <a:r>
              <a:rPr lang="en-US" sz="2500" b="0" i="0" u="none" strike="noStrike">
                <a:solidFill>
                  <a:srgbClr val="C2C2C2"/>
                </a:solidFill>
                <a:latin typeface="Pretendard Regular"/>
              </a:rPr>
              <a:t> Cctv </a:t>
            </a:r>
            <a:r>
              <a:rPr lang="ko-KR" sz="2500" b="0" i="0" u="none" strike="noStrike">
                <a:solidFill>
                  <a:srgbClr val="C2C2C2"/>
                </a:solidFill>
                <a:ea typeface="Pretendard Regular"/>
              </a:rPr>
              <a:t>화면</a:t>
            </a:r>
            <a:r>
              <a:rPr lang="en-US" sz="2500" b="0" i="0" u="none" strike="noStrike">
                <a:solidFill>
                  <a:srgbClr val="C2C2C2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C2C2C2"/>
                </a:solidFill>
                <a:ea typeface="Pretendard Regular"/>
              </a:rPr>
              <a:t>중</a:t>
            </a:r>
            <a:r>
              <a:rPr lang="en-US" sz="2500" b="0" i="0" u="none" strike="noStrike">
                <a:solidFill>
                  <a:srgbClr val="C2C2C2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C2C2C2"/>
                </a:solidFill>
                <a:ea typeface="Pretendard Regular"/>
              </a:rPr>
              <a:t>통행량이</a:t>
            </a:r>
            <a:r>
              <a:rPr lang="en-US" sz="2500" b="0" i="0" u="none" strike="noStrike">
                <a:solidFill>
                  <a:srgbClr val="C2C2C2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C2C2C2"/>
                </a:solidFill>
                <a:ea typeface="Pretendard Regular"/>
              </a:rPr>
              <a:t>가장</a:t>
            </a:r>
            <a:r>
              <a:rPr lang="en-US" sz="2500" b="0" i="0" u="none" strike="noStrike">
                <a:solidFill>
                  <a:srgbClr val="C2C2C2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C2C2C2"/>
                </a:solidFill>
                <a:ea typeface="Pretendard Regular"/>
              </a:rPr>
              <a:t>많은</a:t>
            </a:r>
            <a:r>
              <a:rPr lang="en-US" sz="2500" b="0" i="0" u="none" strike="noStrike">
                <a:solidFill>
                  <a:srgbClr val="C2C2C2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C2C2C2"/>
                </a:solidFill>
                <a:ea typeface="Pretendard Regular"/>
              </a:rPr>
              <a:t>화면의</a:t>
            </a:r>
            <a:r>
              <a:rPr lang="en-US" sz="2500" b="0" i="0" u="none" strike="noStrike">
                <a:solidFill>
                  <a:srgbClr val="C2C2C2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C2C2C2"/>
                </a:solidFill>
                <a:ea typeface="Pretendard Regular"/>
              </a:rPr>
              <a:t>위치로</a:t>
            </a:r>
            <a:r>
              <a:rPr lang="en-US" sz="2500" b="0" i="0" u="none" strike="noStrike">
                <a:solidFill>
                  <a:srgbClr val="C2C2C2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C2C2C2"/>
                </a:solidFill>
                <a:ea typeface="Pretendard Regular"/>
              </a:rPr>
              <a:t>한</a:t>
            </a:r>
            <a:r>
              <a:rPr lang="en-US" sz="2500" b="0" i="0" u="none" strike="noStrike">
                <a:solidFill>
                  <a:srgbClr val="C2C2C2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C2C2C2"/>
                </a:solidFill>
                <a:ea typeface="Pretendard Regular"/>
              </a:rPr>
              <a:t>번에</a:t>
            </a:r>
            <a:r>
              <a:rPr lang="en-US" sz="2500" b="0" i="0" u="none" strike="noStrike">
                <a:solidFill>
                  <a:srgbClr val="C2C2C2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C2C2C2"/>
                </a:solidFill>
                <a:ea typeface="Pretendard Regular"/>
              </a:rPr>
              <a:t>이동</a:t>
            </a:r>
          </a:p>
          <a:p>
            <a:pPr lvl="0" algn="l">
              <a:lnSpc>
                <a:spcPct val="99600"/>
              </a:lnSpc>
            </a:pPr>
            <a:endParaRPr lang="ko-KR" sz="2500" b="0" i="0" u="none" strike="noStrike">
              <a:solidFill>
                <a:srgbClr val="C2C2C2"/>
              </a:solidFill>
              <a:ea typeface="Pretendard Regular"/>
            </a:endParaRPr>
          </a:p>
          <a:p>
            <a:pPr lvl="0" algn="l">
              <a:lnSpc>
                <a:spcPct val="99600"/>
              </a:lnSpc>
            </a:pPr>
            <a:r>
              <a:rPr lang="en-US" sz="2500" b="0" i="0" u="none" strike="noStrike">
                <a:solidFill>
                  <a:srgbClr val="C2C2C2"/>
                </a:solidFill>
                <a:ea typeface="Pretendard Regular"/>
              </a:rPr>
              <a:t>･ Eye Tracking</a:t>
            </a:r>
            <a:r>
              <a:rPr lang="ko-KR" sz="2500" b="0" i="0" u="none" strike="noStrike">
                <a:solidFill>
                  <a:srgbClr val="C2C2C2"/>
                </a:solidFill>
                <a:ea typeface="Pretendard Regular"/>
              </a:rPr>
              <a:t>으로</a:t>
            </a:r>
            <a:r>
              <a:rPr lang="en-US" sz="2500" b="0" i="0" u="none" strike="noStrike">
                <a:solidFill>
                  <a:srgbClr val="C2C2C2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C2C2C2"/>
                </a:solidFill>
                <a:ea typeface="Pretendard Regular"/>
              </a:rPr>
              <a:t>관람객이</a:t>
            </a:r>
            <a:r>
              <a:rPr lang="en-US" sz="2500" b="0" i="0" u="none" strike="noStrike">
                <a:solidFill>
                  <a:srgbClr val="C2C2C2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C2C2C2"/>
                </a:solidFill>
                <a:ea typeface="Pretendard Regular"/>
              </a:rPr>
              <a:t>태블릿을</a:t>
            </a:r>
            <a:r>
              <a:rPr lang="en-US" sz="2500" b="0" i="0" u="none" strike="noStrike">
                <a:solidFill>
                  <a:srgbClr val="C2C2C2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C2C2C2"/>
                </a:solidFill>
                <a:ea typeface="Pretendard Regular"/>
              </a:rPr>
              <a:t>응시하는지</a:t>
            </a:r>
            <a:r>
              <a:rPr lang="en-US" sz="2500" b="0" i="0" u="none" strike="noStrike">
                <a:solidFill>
                  <a:srgbClr val="C2C2C2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C2C2C2"/>
                </a:solidFill>
                <a:ea typeface="Pretendard Regular"/>
              </a:rPr>
              <a:t>확인</a:t>
            </a:r>
          </a:p>
          <a:p>
            <a:pPr lvl="0" algn="l">
              <a:lnSpc>
                <a:spcPct val="99600"/>
              </a:lnSpc>
            </a:pPr>
            <a:endParaRPr lang="ko-KR" sz="2500" b="0" i="0" u="none" strike="noStrike">
              <a:solidFill>
                <a:srgbClr val="C2C2C2"/>
              </a:solidFill>
              <a:ea typeface="Pretendard Regular"/>
            </a:endParaRPr>
          </a:p>
          <a:p>
            <a:pPr lvl="0" algn="l">
              <a:lnSpc>
                <a:spcPct val="99600"/>
              </a:lnSpc>
            </a:pPr>
            <a:r>
              <a:rPr lang="en-US" sz="2500" b="0" i="0" u="none" strike="noStrike">
                <a:solidFill>
                  <a:srgbClr val="C2C2C2"/>
                </a:solidFill>
                <a:ea typeface="Pretendard Regular"/>
              </a:rPr>
              <a:t>･ Tracking &amp; Following </a:t>
            </a:r>
            <a:r>
              <a:rPr lang="ko-KR" sz="2500" b="0" i="0" u="none" strike="noStrike">
                <a:solidFill>
                  <a:srgbClr val="C2C2C2"/>
                </a:solidFill>
                <a:ea typeface="Pretendard Regular"/>
              </a:rPr>
              <a:t>후</a:t>
            </a:r>
            <a:r>
              <a:rPr lang="en-US" sz="2500" b="0" i="0" u="none" strike="noStrike">
                <a:solidFill>
                  <a:srgbClr val="C2C2C2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C2C2C2"/>
                </a:solidFill>
                <a:ea typeface="Pretendard Regular"/>
              </a:rPr>
              <a:t>안내</a:t>
            </a:r>
            <a:r>
              <a:rPr lang="en-US" sz="2500" b="0" i="0" u="none" strike="noStrike">
                <a:solidFill>
                  <a:srgbClr val="C2C2C2"/>
                </a:solidFill>
                <a:latin typeface="Pretendard Regular"/>
              </a:rPr>
              <a:t> &amp; </a:t>
            </a:r>
            <a:r>
              <a:rPr lang="ko-KR" sz="2500" b="0" i="0" u="none" strike="noStrike">
                <a:solidFill>
                  <a:srgbClr val="C2C2C2"/>
                </a:solidFill>
                <a:ea typeface="Pretendard Regular"/>
              </a:rPr>
              <a:t>홍보</a:t>
            </a:r>
            <a:r>
              <a:rPr lang="en-US" sz="2500" b="0" i="0" u="none" strike="noStrike">
                <a:solidFill>
                  <a:srgbClr val="C2C2C2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C2C2C2"/>
                </a:solidFill>
                <a:ea typeface="Pretendard Regular"/>
              </a:rPr>
              <a:t>영상</a:t>
            </a:r>
            <a:r>
              <a:rPr lang="en-US" sz="2500" b="0" i="0" u="none" strike="noStrike">
                <a:solidFill>
                  <a:srgbClr val="C2C2C2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C2C2C2"/>
                </a:solidFill>
                <a:ea typeface="Pretendard Regular"/>
              </a:rPr>
              <a:t>재생</a:t>
            </a:r>
          </a:p>
          <a:p>
            <a:pPr lvl="0" algn="l">
              <a:lnSpc>
                <a:spcPct val="99600"/>
              </a:lnSpc>
            </a:pPr>
            <a:endParaRPr lang="ko-KR" sz="2500" b="0" i="0" u="none" strike="noStrike">
              <a:solidFill>
                <a:srgbClr val="C2C2C2"/>
              </a:solidFill>
              <a:ea typeface="Pretendard Regular"/>
            </a:endParaRPr>
          </a:p>
          <a:p>
            <a:pPr lvl="0" algn="l">
              <a:lnSpc>
                <a:spcPct val="99600"/>
              </a:lnSpc>
            </a:pPr>
            <a:r>
              <a:rPr lang="en-US" sz="2500" b="0" i="0" u="none" strike="noStrike">
                <a:solidFill>
                  <a:srgbClr val="C2C2C2"/>
                </a:solidFill>
                <a:ea typeface="Pretendard Regular"/>
              </a:rPr>
              <a:t>･ AMR</a:t>
            </a:r>
            <a:r>
              <a:rPr lang="ko-KR" sz="2500" b="0" i="0" u="none" strike="noStrike">
                <a:solidFill>
                  <a:srgbClr val="C2C2C2"/>
                </a:solidFill>
                <a:ea typeface="Pretendard Regular"/>
              </a:rPr>
              <a:t>의</a:t>
            </a:r>
            <a:r>
              <a:rPr lang="en-US" sz="2500" b="0" i="0" u="none" strike="noStrike">
                <a:solidFill>
                  <a:srgbClr val="C2C2C2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C2C2C2"/>
                </a:solidFill>
                <a:ea typeface="Pretendard Regular"/>
              </a:rPr>
              <a:t>배터리가</a:t>
            </a:r>
            <a:r>
              <a:rPr lang="en-US" sz="2500" b="0" i="0" u="none" strike="noStrike">
                <a:solidFill>
                  <a:srgbClr val="C2C2C2"/>
                </a:solidFill>
                <a:latin typeface="Pretendard Regular"/>
              </a:rPr>
              <a:t> 20% </a:t>
            </a:r>
            <a:r>
              <a:rPr lang="ko-KR" sz="2500" b="0" i="0" u="none" strike="noStrike">
                <a:solidFill>
                  <a:srgbClr val="C2C2C2"/>
                </a:solidFill>
                <a:ea typeface="Pretendard Regular"/>
              </a:rPr>
              <a:t>이하일</a:t>
            </a:r>
            <a:r>
              <a:rPr lang="en-US" sz="2500" b="0" i="0" u="none" strike="noStrike">
                <a:solidFill>
                  <a:srgbClr val="C2C2C2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C2C2C2"/>
                </a:solidFill>
                <a:ea typeface="Pretendard Regular"/>
              </a:rPr>
              <a:t>시</a:t>
            </a:r>
            <a:r>
              <a:rPr lang="en-US" sz="2500" b="0" i="0" u="none" strike="noStrike">
                <a:solidFill>
                  <a:srgbClr val="C2C2C2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C2C2C2"/>
                </a:solidFill>
                <a:ea typeface="Pretendard Regular"/>
              </a:rPr>
              <a:t>초기</a:t>
            </a:r>
            <a:r>
              <a:rPr lang="en-US" sz="2500" b="0" i="0" u="none" strike="noStrike">
                <a:solidFill>
                  <a:srgbClr val="C2C2C2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C2C2C2"/>
                </a:solidFill>
                <a:ea typeface="Pretendard Regular"/>
              </a:rPr>
              <a:t>위치로</a:t>
            </a:r>
            <a:r>
              <a:rPr lang="en-US" sz="2500" b="0" i="0" u="none" strike="noStrike">
                <a:solidFill>
                  <a:srgbClr val="C2C2C2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C2C2C2"/>
                </a:solidFill>
                <a:ea typeface="Pretendard Regular"/>
              </a:rPr>
              <a:t>복귀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6900" y="1930400"/>
            <a:ext cx="7861300" cy="7340600"/>
          </a:xfrm>
          <a:prstGeom prst="rect">
            <a:avLst/>
          </a:prstGeom>
          <a:effectLst>
            <a:outerShdw blurRad="669849" dist="282129" dir="4020000">
              <a:srgbClr val="000000">
                <a:alpha val="30000"/>
              </a:srgbClr>
            </a:outerShdw>
          </a:effectLst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01100" y="5308600"/>
            <a:ext cx="685800" cy="5715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9436100" y="2413000"/>
            <a:ext cx="7950200" cy="622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3500" b="0" i="0" u="none" strike="noStrike">
                <a:solidFill>
                  <a:srgbClr val="FFFFFF"/>
                </a:solidFill>
                <a:latin typeface="Pretendard Bold"/>
              </a:rPr>
              <a:t>After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147300" y="3479800"/>
            <a:ext cx="6591300" cy="425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500" b="0" i="0" u="none" strike="noStrike">
                <a:solidFill>
                  <a:srgbClr val="C2C2C2"/>
                </a:solidFill>
                <a:ea typeface="Pretendard Regular"/>
              </a:rPr>
              <a:t>･ RC</a:t>
            </a:r>
            <a:r>
              <a:rPr lang="ko-KR" sz="2500" b="0" i="0" u="none" strike="noStrike">
                <a:solidFill>
                  <a:srgbClr val="C2C2C2"/>
                </a:solidFill>
                <a:ea typeface="Pretendard Regular"/>
              </a:rPr>
              <a:t>카와</a:t>
            </a:r>
            <a:r>
              <a:rPr lang="en-US" sz="2500" b="0" i="0" u="none" strike="noStrike">
                <a:solidFill>
                  <a:srgbClr val="C2C2C2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C2C2C2"/>
                </a:solidFill>
                <a:ea typeface="Pretendard Regular"/>
              </a:rPr>
              <a:t>음료수</a:t>
            </a:r>
            <a:r>
              <a:rPr lang="en-US" sz="2500" b="0" i="0" u="none" strike="noStrike">
                <a:solidFill>
                  <a:srgbClr val="C2C2C2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C2C2C2"/>
                </a:solidFill>
                <a:ea typeface="Pretendard Regular"/>
              </a:rPr>
              <a:t>병을</a:t>
            </a:r>
            <a:r>
              <a:rPr lang="en-US" sz="2500" b="0" i="0" u="none" strike="noStrike">
                <a:solidFill>
                  <a:srgbClr val="C2C2C2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C2C2C2"/>
                </a:solidFill>
                <a:ea typeface="Pretendard Regular"/>
              </a:rPr>
              <a:t>객체</a:t>
            </a:r>
            <a:r>
              <a:rPr lang="en-US" sz="2500" b="0" i="0" u="none" strike="noStrike">
                <a:solidFill>
                  <a:srgbClr val="C2C2C2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C2C2C2"/>
                </a:solidFill>
                <a:ea typeface="Pretendard Regular"/>
              </a:rPr>
              <a:t>인식</a:t>
            </a:r>
          </a:p>
          <a:p>
            <a:pPr lvl="0" algn="l">
              <a:lnSpc>
                <a:spcPct val="99600"/>
              </a:lnSpc>
            </a:pPr>
            <a:endParaRPr lang="ko-KR" sz="2500" b="0" i="0" u="none" strike="noStrike">
              <a:solidFill>
                <a:srgbClr val="C2C2C2"/>
              </a:solidFill>
              <a:ea typeface="Pretendard Regular"/>
            </a:endParaRPr>
          </a:p>
          <a:p>
            <a:pPr lvl="0" algn="l">
              <a:lnSpc>
                <a:spcPct val="99600"/>
              </a:lnSpc>
            </a:pPr>
            <a:r>
              <a:rPr lang="en-US" sz="2500" b="0" i="0" u="none" strike="noStrike">
                <a:solidFill>
                  <a:srgbClr val="C2C2C2"/>
                </a:solidFill>
                <a:ea typeface="Pretendard Regular"/>
              </a:rPr>
              <a:t>･ </a:t>
            </a:r>
            <a:r>
              <a:rPr lang="ko-KR" sz="2500" b="0" i="0" u="none" strike="noStrike">
                <a:solidFill>
                  <a:srgbClr val="C2C2C2"/>
                </a:solidFill>
                <a:ea typeface="Pretendard Regular"/>
              </a:rPr>
              <a:t>하나의</a:t>
            </a:r>
            <a:r>
              <a:rPr lang="en-US" sz="2500" b="0" i="0" u="none" strike="noStrike">
                <a:solidFill>
                  <a:srgbClr val="C2C2C2"/>
                </a:solidFill>
                <a:latin typeface="Pretendard Regular"/>
              </a:rPr>
              <a:t> Cctv </a:t>
            </a:r>
            <a:r>
              <a:rPr lang="ko-KR" sz="2500" b="0" i="0" u="none" strike="noStrike">
                <a:solidFill>
                  <a:srgbClr val="C2C2C2"/>
                </a:solidFill>
                <a:ea typeface="Pretendard Regular"/>
              </a:rPr>
              <a:t>화면에서</a:t>
            </a:r>
            <a:r>
              <a:rPr lang="en-US" sz="2500" b="0" i="0" u="none" strike="noStrike">
                <a:solidFill>
                  <a:srgbClr val="C2C2C2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C2C2C2"/>
                </a:solidFill>
                <a:ea typeface="Pretendard Regular"/>
              </a:rPr>
              <a:t>통행량이</a:t>
            </a:r>
            <a:r>
              <a:rPr lang="en-US" sz="2500" b="0" i="0" u="none" strike="noStrike">
                <a:solidFill>
                  <a:srgbClr val="C2C2C2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C2C2C2"/>
                </a:solidFill>
                <a:ea typeface="Pretendard Regular"/>
              </a:rPr>
              <a:t>많아지면</a:t>
            </a:r>
            <a:r>
              <a:rPr lang="en-US" sz="2500" b="0" i="0" u="none" strike="noStrike">
                <a:solidFill>
                  <a:srgbClr val="C2C2C2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C2C2C2"/>
                </a:solidFill>
                <a:ea typeface="Pretendard Regular"/>
              </a:rPr>
              <a:t>화면의</a:t>
            </a:r>
            <a:r>
              <a:rPr lang="en-US" sz="2500" b="0" i="0" u="none" strike="noStrike">
                <a:solidFill>
                  <a:srgbClr val="C2C2C2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C2C2C2"/>
                </a:solidFill>
                <a:ea typeface="Pretendard Regular"/>
              </a:rPr>
              <a:t>위치로</a:t>
            </a:r>
            <a:r>
              <a:rPr lang="en-US" sz="2500" b="0" i="0" u="none" strike="noStrike">
                <a:solidFill>
                  <a:srgbClr val="C2C2C2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C2C2C2"/>
                </a:solidFill>
                <a:ea typeface="Pretendard Regular"/>
              </a:rPr>
              <a:t>순서대로</a:t>
            </a:r>
            <a:r>
              <a:rPr lang="en-US" sz="2500" b="0" i="0" u="none" strike="noStrike">
                <a:solidFill>
                  <a:srgbClr val="C2C2C2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C2C2C2"/>
                </a:solidFill>
                <a:ea typeface="Pretendard Regular"/>
              </a:rPr>
              <a:t>이동</a:t>
            </a:r>
          </a:p>
          <a:p>
            <a:pPr lvl="0" algn="l">
              <a:lnSpc>
                <a:spcPct val="99600"/>
              </a:lnSpc>
            </a:pPr>
            <a:endParaRPr lang="ko-KR" sz="2500" b="0" i="0" u="none" strike="noStrike">
              <a:solidFill>
                <a:srgbClr val="C2C2C2"/>
              </a:solidFill>
              <a:ea typeface="Pretendard Regular"/>
            </a:endParaRPr>
          </a:p>
          <a:p>
            <a:pPr lvl="0" algn="l">
              <a:lnSpc>
                <a:spcPct val="99600"/>
              </a:lnSpc>
            </a:pPr>
            <a:r>
              <a:rPr lang="en-US" sz="2500" b="0" i="0" u="none" strike="noStrike">
                <a:solidFill>
                  <a:srgbClr val="C2C2C2"/>
                </a:solidFill>
                <a:ea typeface="Pretendard Regular"/>
              </a:rPr>
              <a:t>･ </a:t>
            </a:r>
            <a:r>
              <a:rPr lang="ko-KR" sz="2500" b="0" i="0" u="none" strike="noStrike">
                <a:solidFill>
                  <a:srgbClr val="C2C2C2"/>
                </a:solidFill>
                <a:ea typeface="Pretendard Regular"/>
              </a:rPr>
              <a:t>구현</a:t>
            </a:r>
            <a:r>
              <a:rPr lang="en-US" sz="2500" b="0" i="0" u="none" strike="noStrike">
                <a:solidFill>
                  <a:srgbClr val="C2C2C2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C2C2C2"/>
                </a:solidFill>
                <a:ea typeface="Pretendard Regular"/>
              </a:rPr>
              <a:t>불가능</a:t>
            </a:r>
          </a:p>
          <a:p>
            <a:pPr lvl="0" algn="l">
              <a:lnSpc>
                <a:spcPct val="99600"/>
              </a:lnSpc>
            </a:pPr>
            <a:endParaRPr lang="ko-KR" sz="2500" b="0" i="0" u="none" strike="noStrike">
              <a:solidFill>
                <a:srgbClr val="C2C2C2"/>
              </a:solidFill>
              <a:ea typeface="Pretendard Regular"/>
            </a:endParaRPr>
          </a:p>
          <a:p>
            <a:pPr lvl="0" algn="l">
              <a:lnSpc>
                <a:spcPct val="99600"/>
              </a:lnSpc>
            </a:pPr>
            <a:r>
              <a:rPr lang="en-US" sz="2500" b="0" i="0" u="none" strike="noStrike">
                <a:solidFill>
                  <a:srgbClr val="C2C2C2"/>
                </a:solidFill>
                <a:ea typeface="Pretendard Regular"/>
              </a:rPr>
              <a:t>･ Tracking &amp; Following </a:t>
            </a:r>
            <a:r>
              <a:rPr lang="ko-KR" sz="2500" b="0" i="0" u="none" strike="noStrike">
                <a:solidFill>
                  <a:srgbClr val="C2C2C2"/>
                </a:solidFill>
                <a:ea typeface="Pretendard Regular"/>
              </a:rPr>
              <a:t>후</a:t>
            </a:r>
            <a:r>
              <a:rPr lang="en-US" sz="2500" b="0" i="0" u="none" strike="noStrike">
                <a:solidFill>
                  <a:srgbClr val="C2C2C2"/>
                </a:solidFill>
                <a:latin typeface="Pretendard Regular"/>
              </a:rPr>
              <a:t> AMR</a:t>
            </a:r>
            <a:r>
              <a:rPr lang="ko-KR" sz="2500" b="0" i="0" u="none" strike="noStrike">
                <a:solidFill>
                  <a:srgbClr val="C2C2C2"/>
                </a:solidFill>
                <a:ea typeface="Pretendard Regular"/>
              </a:rPr>
              <a:t>이</a:t>
            </a:r>
            <a:r>
              <a:rPr lang="en-US" sz="2500" b="0" i="0" u="none" strike="noStrike">
                <a:solidFill>
                  <a:srgbClr val="C2C2C2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C2C2C2"/>
                </a:solidFill>
                <a:ea typeface="Pretendard Regular"/>
              </a:rPr>
              <a:t>한</a:t>
            </a:r>
            <a:r>
              <a:rPr lang="en-US" sz="2500" b="0" i="0" u="none" strike="noStrike">
                <a:solidFill>
                  <a:srgbClr val="C2C2C2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C2C2C2"/>
                </a:solidFill>
                <a:ea typeface="Pretendard Regular"/>
              </a:rPr>
              <a:t>바퀴</a:t>
            </a:r>
            <a:r>
              <a:rPr lang="en-US" sz="2500" b="0" i="0" u="none" strike="noStrike">
                <a:solidFill>
                  <a:srgbClr val="C2C2C2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C2C2C2"/>
                </a:solidFill>
                <a:ea typeface="Pretendard Regular"/>
              </a:rPr>
              <a:t>제자리</a:t>
            </a:r>
            <a:r>
              <a:rPr lang="en-US" sz="2500" b="0" i="0" u="none" strike="noStrike">
                <a:solidFill>
                  <a:srgbClr val="C2C2C2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C2C2C2"/>
                </a:solidFill>
                <a:ea typeface="Pretendard Regular"/>
              </a:rPr>
              <a:t>회전</a:t>
            </a:r>
          </a:p>
          <a:p>
            <a:pPr lvl="0" algn="l">
              <a:lnSpc>
                <a:spcPct val="99600"/>
              </a:lnSpc>
            </a:pPr>
            <a:endParaRPr lang="ko-KR" sz="2500" b="0" i="0" u="none" strike="noStrike">
              <a:solidFill>
                <a:srgbClr val="C2C2C2"/>
              </a:solidFill>
              <a:ea typeface="Pretendard Regular"/>
            </a:endParaRPr>
          </a:p>
          <a:p>
            <a:pPr lvl="0" algn="l">
              <a:lnSpc>
                <a:spcPct val="99600"/>
              </a:lnSpc>
            </a:pPr>
            <a:r>
              <a:rPr lang="en-US" sz="2500" b="0" i="0" u="none" strike="noStrike">
                <a:solidFill>
                  <a:srgbClr val="C2C2C2"/>
                </a:solidFill>
                <a:ea typeface="Pretendard Regular"/>
              </a:rPr>
              <a:t>･ </a:t>
            </a:r>
            <a:r>
              <a:rPr lang="ko-KR" sz="2500" b="0" i="0" u="none" strike="noStrike">
                <a:solidFill>
                  <a:srgbClr val="C2C2C2"/>
                </a:solidFill>
                <a:ea typeface="Pretendard Regular"/>
              </a:rPr>
              <a:t>구현</a:t>
            </a:r>
            <a:r>
              <a:rPr lang="en-US" sz="2500" b="0" i="0" u="none" strike="noStrike">
                <a:solidFill>
                  <a:srgbClr val="C2C2C2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C2C2C2"/>
                </a:solidFill>
                <a:ea typeface="Pretendard Regular"/>
              </a:rPr>
              <a:t>불가능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01700" y="2413000"/>
            <a:ext cx="7950200" cy="622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3500" b="0" i="0" u="none" strike="noStrike">
                <a:solidFill>
                  <a:srgbClr val="FFFFFF"/>
                </a:solidFill>
                <a:latin typeface="Pretendard Bold"/>
              </a:rPr>
              <a:t>Before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511800" cy="5511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31800"/>
            <a:ext cx="17360900" cy="9423400"/>
          </a:xfrm>
          <a:prstGeom prst="rect">
            <a:avLst/>
          </a:prstGeom>
          <a:effectLst>
            <a:outerShdw blurRad="1106733" dist="362644" dir="4020000">
              <a:srgbClr val="000000">
                <a:alpha val="50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99100" y="660400"/>
            <a:ext cx="7289800" cy="444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9800" y="774700"/>
            <a:ext cx="2286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08100" y="774700"/>
            <a:ext cx="228600" cy="228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63700" y="774700"/>
            <a:ext cx="228600" cy="228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106900" y="736600"/>
            <a:ext cx="228600" cy="279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39800" y="4064000"/>
            <a:ext cx="6667500" cy="4610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327900" y="2832100"/>
            <a:ext cx="9779000" cy="68834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6845300" y="698500"/>
            <a:ext cx="45974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FFFFFF"/>
                </a:solidFill>
                <a:latin typeface="Pretendard Light"/>
              </a:rPr>
              <a:t>Preview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334000" y="1854200"/>
            <a:ext cx="76200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4000" b="0" i="0" u="none" strike="noStrike">
                <a:solidFill>
                  <a:srgbClr val="000000"/>
                </a:solidFill>
                <a:latin typeface="Pretendard Bold"/>
              </a:rPr>
              <a:t>Preview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511800" cy="5511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31800"/>
            <a:ext cx="17360900" cy="9423400"/>
          </a:xfrm>
          <a:prstGeom prst="rect">
            <a:avLst/>
          </a:prstGeom>
          <a:effectLst>
            <a:outerShdw blurRad="1106733" dist="362644" dir="4020000">
              <a:srgbClr val="000000">
                <a:alpha val="50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99100" y="660400"/>
            <a:ext cx="7289800" cy="444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9800" y="774700"/>
            <a:ext cx="2286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08100" y="774700"/>
            <a:ext cx="228600" cy="228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63700" y="774700"/>
            <a:ext cx="228600" cy="228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106900" y="736600"/>
            <a:ext cx="228600" cy="279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4705" y="3436081"/>
            <a:ext cx="11315700" cy="4418429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6845300" y="698500"/>
            <a:ext cx="45974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FFFFFF"/>
                </a:solidFill>
                <a:latin typeface="Pretendard Light"/>
              </a:rPr>
              <a:t>cctv_detection_node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334000" y="1854200"/>
            <a:ext cx="76200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4000" b="0" i="0" u="none" strike="noStrike">
                <a:solidFill>
                  <a:srgbClr val="000000"/>
                </a:solidFill>
                <a:latin typeface="Pretendard Bold"/>
              </a:rPr>
              <a:t>cctv_detection_node</a:t>
            </a:r>
          </a:p>
        </p:txBody>
      </p:sp>
      <p:pic>
        <p:nvPicPr>
          <p:cNvPr id="13" name="Picture 1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026230" y="2751056"/>
            <a:ext cx="6934200" cy="4113508"/>
          </a:xfrm>
          <a:prstGeom prst="rect">
            <a:avLst/>
          </a:prstGeom>
        </p:spPr>
      </p:pic>
      <p:pic>
        <p:nvPicPr>
          <p:cNvPr id="14" name="Picture 1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277055" y="6828030"/>
            <a:ext cx="8413750" cy="284151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511800" cy="5511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31800"/>
            <a:ext cx="17360900" cy="9423400"/>
          </a:xfrm>
          <a:prstGeom prst="rect">
            <a:avLst/>
          </a:prstGeom>
          <a:effectLst>
            <a:outerShdw blurRad="1106733" dist="362644" dir="4020000">
              <a:srgbClr val="000000">
                <a:alpha val="50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99100" y="660400"/>
            <a:ext cx="7289800" cy="444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9800" y="774700"/>
            <a:ext cx="2286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08100" y="774700"/>
            <a:ext cx="228600" cy="228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63700" y="774700"/>
            <a:ext cx="228600" cy="228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106900" y="736600"/>
            <a:ext cx="228600" cy="279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5726" y="3913525"/>
            <a:ext cx="10553700" cy="6009901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6845300" y="698500"/>
            <a:ext cx="45974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FFFFFF"/>
                </a:solidFill>
                <a:latin typeface="Pretendard Light"/>
              </a:rPr>
              <a:t>sys_monitor_node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334000" y="1854200"/>
            <a:ext cx="76200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4000" b="0" i="0" u="none" strike="noStrike">
                <a:solidFill>
                  <a:srgbClr val="000000"/>
                </a:solidFill>
                <a:latin typeface="Pretendard Bold"/>
              </a:rPr>
              <a:t>sys_monitor_node</a:t>
            </a:r>
          </a:p>
        </p:txBody>
      </p:sp>
      <p:pic>
        <p:nvPicPr>
          <p:cNvPr id="13" name="Picture 1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213481" y="2562742"/>
            <a:ext cx="8419214" cy="670954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511800" cy="5511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31800"/>
            <a:ext cx="17360900" cy="9423400"/>
          </a:xfrm>
          <a:prstGeom prst="rect">
            <a:avLst/>
          </a:prstGeom>
          <a:effectLst>
            <a:outerShdw blurRad="1106733" dist="362644" dir="4020000">
              <a:srgbClr val="000000">
                <a:alpha val="50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99100" y="660400"/>
            <a:ext cx="7289800" cy="444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9800" y="774700"/>
            <a:ext cx="2286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08100" y="774700"/>
            <a:ext cx="228600" cy="228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63700" y="774700"/>
            <a:ext cx="228600" cy="228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106900" y="736600"/>
            <a:ext cx="228600" cy="279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7200" y="2578100"/>
            <a:ext cx="8420100" cy="72771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6845300" y="698500"/>
            <a:ext cx="45974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FFFFFF"/>
                </a:solidFill>
                <a:latin typeface="Pretendard Light"/>
              </a:rPr>
              <a:t>amr_control_node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334000" y="1854200"/>
            <a:ext cx="76200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4000" b="0" i="0" u="none" strike="noStrike">
                <a:solidFill>
                  <a:srgbClr val="000000"/>
                </a:solidFill>
                <a:latin typeface="Pretendard Bold"/>
              </a:rPr>
              <a:t>amr_control_node</a:t>
            </a:r>
          </a:p>
        </p:txBody>
      </p:sp>
      <p:pic>
        <p:nvPicPr>
          <p:cNvPr id="13" name="Picture 1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636000" y="2527300"/>
            <a:ext cx="9182100" cy="73279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511800" cy="5511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31800"/>
            <a:ext cx="17360900" cy="9423400"/>
          </a:xfrm>
          <a:prstGeom prst="rect">
            <a:avLst/>
          </a:prstGeom>
          <a:effectLst>
            <a:outerShdw blurRad="1106733" dist="362644" dir="4020000">
              <a:srgbClr val="000000">
                <a:alpha val="50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99100" y="660400"/>
            <a:ext cx="7289800" cy="444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9800" y="774700"/>
            <a:ext cx="2286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08100" y="774700"/>
            <a:ext cx="228600" cy="228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63700" y="774700"/>
            <a:ext cx="228600" cy="228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106900" y="736600"/>
            <a:ext cx="228600" cy="279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54100" y="2406650"/>
            <a:ext cx="6190576" cy="4483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029200" y="2705100"/>
            <a:ext cx="4676340" cy="21590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6845300" y="698500"/>
            <a:ext cx="45974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FFFFFF"/>
                </a:solidFill>
                <a:latin typeface="Pretendard Light"/>
              </a:rPr>
              <a:t>navigate_to_goal_node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334000" y="1854200"/>
            <a:ext cx="76200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4000" b="0" i="0" u="none" strike="noStrike">
                <a:solidFill>
                  <a:srgbClr val="000000"/>
                </a:solidFill>
                <a:latin typeface="Pretendard Bold"/>
              </a:rPr>
              <a:t>navigate_to_goal_node</a:t>
            </a:r>
          </a:p>
        </p:txBody>
      </p:sp>
      <p:pic>
        <p:nvPicPr>
          <p:cNvPr id="14" name="Picture 1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388600" y="2411080"/>
            <a:ext cx="5733503" cy="4713277"/>
          </a:xfrm>
          <a:prstGeom prst="rect">
            <a:avLst/>
          </a:prstGeom>
        </p:spPr>
      </p:pic>
      <p:pic>
        <p:nvPicPr>
          <p:cNvPr id="15" name="Picture 1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231473" y="4748349"/>
            <a:ext cx="5708103" cy="4930502"/>
          </a:xfrm>
          <a:prstGeom prst="rect">
            <a:avLst/>
          </a:prstGeom>
        </p:spPr>
      </p:pic>
      <p:pic>
        <p:nvPicPr>
          <p:cNvPr id="16" name="Picture 1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939577" y="5753099"/>
            <a:ext cx="6647912" cy="388098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511800" cy="5511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31800"/>
            <a:ext cx="17360900" cy="9423400"/>
          </a:xfrm>
          <a:prstGeom prst="rect">
            <a:avLst/>
          </a:prstGeom>
          <a:effectLst>
            <a:outerShdw blurRad="1106733" dist="362644" dir="4020000">
              <a:srgbClr val="000000">
                <a:alpha val="50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99100" y="660400"/>
            <a:ext cx="7289800" cy="444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9800" y="774700"/>
            <a:ext cx="2286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08100" y="774700"/>
            <a:ext cx="228600" cy="228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63700" y="774700"/>
            <a:ext cx="228600" cy="228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106900" y="736600"/>
            <a:ext cx="228600" cy="279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3900" y="2679700"/>
            <a:ext cx="9321800" cy="49276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6845300" y="698500"/>
            <a:ext cx="45974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FFFFFF"/>
                </a:solidFill>
                <a:latin typeface="Pretendard Light"/>
              </a:rPr>
              <a:t>Conclusion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334000" y="1854200"/>
            <a:ext cx="76200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4000" b="0" i="0" u="none" strike="noStrike" dirty="0">
                <a:solidFill>
                  <a:srgbClr val="000000"/>
                </a:solidFill>
                <a:latin typeface="Pretendard Bold"/>
              </a:rPr>
              <a:t>Conclusion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629400" y="3530600"/>
            <a:ext cx="11049000" cy="58420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28700" y="6045200"/>
            <a:ext cx="4508500" cy="3111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31800"/>
            <a:ext cx="17360900" cy="9423400"/>
          </a:xfrm>
          <a:prstGeom prst="rect">
            <a:avLst/>
          </a:prstGeom>
          <a:effectLst>
            <a:outerShdw blurRad="1106733" dist="362644" dir="4020000">
              <a:srgbClr val="000000">
                <a:alpha val="50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9100" y="660400"/>
            <a:ext cx="7289800" cy="444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9800" y="774700"/>
            <a:ext cx="228600" cy="228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8100" y="774700"/>
            <a:ext cx="2286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63700" y="774700"/>
            <a:ext cx="228600" cy="228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106900" y="736600"/>
            <a:ext cx="228600" cy="2794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6845300" y="698500"/>
            <a:ext cx="45974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FFFFFF"/>
                </a:solidFill>
                <a:latin typeface="Pretendard Light"/>
              </a:rPr>
              <a:t>Contribution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667000" y="2273300"/>
            <a:ext cx="5524500" cy="622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3500" b="0" i="0" u="none" strike="noStrike">
                <a:solidFill>
                  <a:srgbClr val="000000"/>
                </a:solidFill>
                <a:ea typeface="Pretendard Bold"/>
              </a:rPr>
              <a:t>･ </a:t>
            </a:r>
            <a:r>
              <a:rPr lang="ko-KR" sz="3500" b="0" i="0" u="none" strike="noStrike">
                <a:solidFill>
                  <a:srgbClr val="000000"/>
                </a:solidFill>
                <a:ea typeface="Pretendard Bold"/>
              </a:rPr>
              <a:t>오</a:t>
            </a:r>
            <a:r>
              <a:rPr lang="en-US" sz="35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500" b="0" i="0" u="none" strike="noStrike">
                <a:solidFill>
                  <a:srgbClr val="000000"/>
                </a:solidFill>
                <a:ea typeface="Pretendard Bold"/>
              </a:rPr>
              <a:t>건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667000" y="3073400"/>
            <a:ext cx="5499100" cy="2260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66000"/>
              </a:lnSpc>
            </a:pPr>
            <a:r>
              <a:rPr lang="en-US" sz="2400" b="0" i="0" u="none" strike="noStrike">
                <a:solidFill>
                  <a:srgbClr val="717377"/>
                </a:solidFill>
                <a:ea typeface="Pretendard Regular"/>
              </a:rPr>
              <a:t>･ Project Manager</a:t>
            </a:r>
          </a:p>
          <a:p>
            <a:pPr lvl="0" algn="l">
              <a:lnSpc>
                <a:spcPct val="166000"/>
              </a:lnSpc>
            </a:pPr>
            <a:r>
              <a:rPr lang="en-US" sz="2400" b="0" i="0" u="none" strike="noStrike">
                <a:solidFill>
                  <a:srgbClr val="717377"/>
                </a:solidFill>
                <a:ea typeface="Pretendard Regular"/>
              </a:rPr>
              <a:t>･ Object Detection</a:t>
            </a:r>
          </a:p>
          <a:p>
            <a:pPr lvl="0" algn="l">
              <a:lnSpc>
                <a:spcPct val="166000"/>
              </a:lnSpc>
            </a:pPr>
            <a:r>
              <a:rPr lang="en-US" sz="2400" b="0" i="0" u="none" strike="noStrike">
                <a:solidFill>
                  <a:srgbClr val="717377"/>
                </a:solidFill>
                <a:ea typeface="Pretendard Regular"/>
              </a:rPr>
              <a:t>･ Flask Video &amp; DB</a:t>
            </a:r>
          </a:p>
          <a:p>
            <a:pPr lvl="0" algn="l">
              <a:lnSpc>
                <a:spcPct val="166000"/>
              </a:lnSpc>
            </a:pPr>
            <a:r>
              <a:rPr lang="en-US" sz="2400" b="0" i="0" u="none" strike="noStrike">
                <a:solidFill>
                  <a:srgbClr val="717377"/>
                </a:solidFill>
                <a:ea typeface="Pretendard Regular"/>
              </a:rPr>
              <a:t>･ AMR Controller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198100" y="5930900"/>
            <a:ext cx="5524500" cy="622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3500" b="0" i="0" u="none" strike="noStrike">
                <a:solidFill>
                  <a:srgbClr val="000000"/>
                </a:solidFill>
                <a:ea typeface="Pretendard Bold"/>
              </a:rPr>
              <a:t>･ </a:t>
            </a:r>
            <a:r>
              <a:rPr lang="ko-KR" sz="3500" b="0" i="0" u="none" strike="noStrike">
                <a:solidFill>
                  <a:srgbClr val="000000"/>
                </a:solidFill>
                <a:ea typeface="Pretendard Bold"/>
              </a:rPr>
              <a:t>최</a:t>
            </a:r>
            <a:r>
              <a:rPr lang="en-US" sz="35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500" b="0" i="0" u="none" strike="noStrike">
                <a:solidFill>
                  <a:srgbClr val="000000"/>
                </a:solidFill>
                <a:ea typeface="Pretendard Bold"/>
              </a:rPr>
              <a:t>유</a:t>
            </a:r>
            <a:r>
              <a:rPr lang="en-US" sz="35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500" b="0" i="0" u="none" strike="noStrike">
                <a:solidFill>
                  <a:srgbClr val="000000"/>
                </a:solidFill>
                <a:ea typeface="Pretendard Bold"/>
              </a:rPr>
              <a:t>민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198100" y="6718300"/>
            <a:ext cx="5499100" cy="2260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66000"/>
              </a:lnSpc>
            </a:pPr>
            <a:r>
              <a:rPr lang="en-US" sz="2400" b="0" i="0" u="none" strike="noStrike">
                <a:solidFill>
                  <a:srgbClr val="717377"/>
                </a:solidFill>
                <a:ea typeface="Pretendard Regular"/>
              </a:rPr>
              <a:t>･ Business Requirement</a:t>
            </a:r>
          </a:p>
          <a:p>
            <a:pPr lvl="0" algn="l">
              <a:lnSpc>
                <a:spcPct val="166000"/>
              </a:lnSpc>
            </a:pPr>
            <a:r>
              <a:rPr lang="en-US" sz="2400" b="0" i="0" u="none" strike="noStrike">
                <a:solidFill>
                  <a:srgbClr val="717377"/>
                </a:solidFill>
                <a:ea typeface="Pretendard Regular"/>
              </a:rPr>
              <a:t>･ System Requirement</a:t>
            </a:r>
          </a:p>
          <a:p>
            <a:pPr lvl="0" algn="l">
              <a:lnSpc>
                <a:spcPct val="166000"/>
              </a:lnSpc>
            </a:pPr>
            <a:r>
              <a:rPr lang="en-US" sz="2400" b="0" i="0" u="none" strike="noStrike">
                <a:solidFill>
                  <a:srgbClr val="717377"/>
                </a:solidFill>
                <a:ea typeface="Pretendard Regular"/>
              </a:rPr>
              <a:t>･ System Design</a:t>
            </a:r>
          </a:p>
          <a:p>
            <a:pPr lvl="0" algn="l">
              <a:lnSpc>
                <a:spcPct val="166000"/>
              </a:lnSpc>
            </a:pPr>
            <a:r>
              <a:rPr lang="en-US" sz="2400" b="0" i="0" u="none" strike="noStrike">
                <a:solidFill>
                  <a:srgbClr val="717377"/>
                </a:solidFill>
                <a:ea typeface="Pretendard Regular"/>
              </a:rPr>
              <a:t>･ Detailed Design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654300" y="5930900"/>
            <a:ext cx="5524500" cy="622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3500" b="0" i="0" u="none" strike="noStrike">
                <a:solidFill>
                  <a:srgbClr val="000000"/>
                </a:solidFill>
                <a:ea typeface="Pretendard Bold"/>
              </a:rPr>
              <a:t>･ </a:t>
            </a:r>
            <a:r>
              <a:rPr lang="ko-KR" sz="3500" b="0" i="0" u="none" strike="noStrike">
                <a:solidFill>
                  <a:srgbClr val="000000"/>
                </a:solidFill>
                <a:ea typeface="Pretendard Bold"/>
              </a:rPr>
              <a:t>전</a:t>
            </a:r>
            <a:r>
              <a:rPr lang="en-US" sz="35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500" b="0" i="0" u="none" strike="noStrike">
                <a:solidFill>
                  <a:srgbClr val="000000"/>
                </a:solidFill>
                <a:ea typeface="Pretendard Bold"/>
              </a:rPr>
              <a:t>수</a:t>
            </a:r>
            <a:r>
              <a:rPr lang="en-US" sz="35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500" b="0" i="0" u="none" strike="noStrike">
                <a:solidFill>
                  <a:srgbClr val="000000"/>
                </a:solidFill>
                <a:ea typeface="Pretendard Bold"/>
              </a:rPr>
              <a:t>현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654300" y="6718300"/>
            <a:ext cx="5499100" cy="2260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66000"/>
              </a:lnSpc>
            </a:pPr>
            <a:r>
              <a:rPr lang="en-US" sz="2400" b="0" i="0" u="none" strike="noStrike">
                <a:solidFill>
                  <a:srgbClr val="717377"/>
                </a:solidFill>
                <a:ea typeface="Pretendard Regular"/>
              </a:rPr>
              <a:t>･ Cctv.pt Labeling &amp; Learning</a:t>
            </a:r>
          </a:p>
          <a:p>
            <a:pPr lvl="0" algn="l">
              <a:lnSpc>
                <a:spcPct val="166000"/>
              </a:lnSpc>
            </a:pPr>
            <a:r>
              <a:rPr lang="en-US" sz="2400" b="0" i="0" u="none" strike="noStrike">
                <a:solidFill>
                  <a:srgbClr val="717377"/>
                </a:solidFill>
                <a:ea typeface="Pretendard Regular"/>
              </a:rPr>
              <a:t>･ AMR Controller</a:t>
            </a:r>
          </a:p>
          <a:p>
            <a:pPr lvl="0" algn="l">
              <a:lnSpc>
                <a:spcPct val="166000"/>
              </a:lnSpc>
            </a:pPr>
            <a:r>
              <a:rPr lang="en-US" sz="2400" b="0" i="0" u="none" strike="noStrike">
                <a:solidFill>
                  <a:srgbClr val="717377"/>
                </a:solidFill>
                <a:ea typeface="Pretendard Regular"/>
              </a:rPr>
              <a:t>･ Report Confirm</a:t>
            </a:r>
          </a:p>
          <a:p>
            <a:pPr lvl="0" algn="l">
              <a:lnSpc>
                <a:spcPct val="166000"/>
              </a:lnSpc>
            </a:pPr>
            <a:r>
              <a:rPr lang="en-US" sz="2400" b="0" i="0" u="none" strike="noStrike">
                <a:solidFill>
                  <a:srgbClr val="717377"/>
                </a:solidFill>
                <a:ea typeface="Pretendard Regular"/>
              </a:rPr>
              <a:t>･ PPT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185400" y="2273300"/>
            <a:ext cx="5524500" cy="622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3500" b="0" i="0" u="none" strike="noStrike">
                <a:solidFill>
                  <a:srgbClr val="000000"/>
                </a:solidFill>
                <a:ea typeface="Pretendard Bold"/>
              </a:rPr>
              <a:t>･ </a:t>
            </a:r>
            <a:r>
              <a:rPr lang="ko-KR" sz="3500" b="0" i="0" u="none" strike="noStrike">
                <a:solidFill>
                  <a:srgbClr val="000000"/>
                </a:solidFill>
                <a:ea typeface="Pretendard Bold"/>
              </a:rPr>
              <a:t>김</a:t>
            </a:r>
            <a:r>
              <a:rPr lang="en-US" sz="35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500" b="0" i="0" u="none" strike="noStrike">
                <a:solidFill>
                  <a:srgbClr val="000000"/>
                </a:solidFill>
                <a:ea typeface="Pretendard Bold"/>
              </a:rPr>
              <a:t>강</a:t>
            </a:r>
            <a:r>
              <a:rPr lang="en-US" sz="35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500" b="0" i="0" u="none" strike="noStrike">
                <a:solidFill>
                  <a:srgbClr val="000000"/>
                </a:solidFill>
                <a:ea typeface="Pretendard Bold"/>
              </a:rPr>
              <a:t>경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185400" y="3073400"/>
            <a:ext cx="5499100" cy="2260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66000"/>
              </a:lnSpc>
            </a:pPr>
            <a:r>
              <a:rPr lang="en-US" sz="2400" b="0" i="0" u="none" strike="noStrike">
                <a:solidFill>
                  <a:srgbClr val="717377"/>
                </a:solidFill>
                <a:ea typeface="Pretendard Regular"/>
              </a:rPr>
              <a:t>･ Flask Templates Layout</a:t>
            </a:r>
          </a:p>
          <a:p>
            <a:pPr lvl="0" algn="l">
              <a:lnSpc>
                <a:spcPct val="166000"/>
              </a:lnSpc>
            </a:pPr>
            <a:r>
              <a:rPr lang="en-US" sz="2400" b="0" i="0" u="none" strike="noStrike">
                <a:solidFill>
                  <a:srgbClr val="717377"/>
                </a:solidFill>
                <a:ea typeface="Pretendard Regular"/>
              </a:rPr>
              <a:t>･ Robot.pt Labeling &amp; Learning</a:t>
            </a:r>
          </a:p>
          <a:p>
            <a:pPr lvl="0" algn="l">
              <a:lnSpc>
                <a:spcPct val="166000"/>
              </a:lnSpc>
            </a:pPr>
            <a:r>
              <a:rPr lang="en-US" sz="2400" b="0" i="0" u="none" strike="noStrike">
                <a:solidFill>
                  <a:srgbClr val="717377"/>
                </a:solidFill>
                <a:ea typeface="Pretendard Regular"/>
              </a:rPr>
              <a:t>･ AMR Controller</a:t>
            </a:r>
          </a:p>
          <a:p>
            <a:pPr lvl="0" algn="l">
              <a:lnSpc>
                <a:spcPct val="166000"/>
              </a:lnSpc>
            </a:pPr>
            <a:r>
              <a:rPr lang="en-US" sz="2400" b="0" i="0" u="none" strike="noStrike">
                <a:solidFill>
                  <a:srgbClr val="717377"/>
                </a:solidFill>
                <a:ea typeface="Pretendard Regular"/>
              </a:rPr>
              <a:t>･ AMR Waypoint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074" y="404333"/>
            <a:ext cx="17360900" cy="9423400"/>
          </a:xfrm>
          <a:prstGeom prst="rect">
            <a:avLst/>
          </a:prstGeom>
          <a:effectLst>
            <a:outerShdw blurRad="1106733" dist="362644" dir="4020000">
              <a:srgbClr val="000000">
                <a:alpha val="50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9100" y="660400"/>
            <a:ext cx="7289800" cy="444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9800" y="774700"/>
            <a:ext cx="228600" cy="228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8100" y="774700"/>
            <a:ext cx="2286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63700" y="774700"/>
            <a:ext cx="228600" cy="228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106900" y="736600"/>
            <a:ext cx="228600" cy="2794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6845300" y="698500"/>
            <a:ext cx="45974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 dirty="0" smtClean="0">
                <a:solidFill>
                  <a:srgbClr val="FFFFFF"/>
                </a:solidFill>
                <a:latin typeface="Pretendard Light"/>
              </a:rPr>
              <a:t>Improvement</a:t>
            </a:r>
            <a:endParaRPr lang="en-US" sz="2000" b="0" i="0" u="none" strike="noStrike" dirty="0">
              <a:solidFill>
                <a:srgbClr val="FFFFFF"/>
              </a:solidFill>
              <a:latin typeface="Pretendard Light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56718" y="2857500"/>
            <a:ext cx="8478782" cy="6169178"/>
          </a:xfrm>
          <a:prstGeom prst="rect">
            <a:avLst/>
          </a:prstGeom>
        </p:spPr>
      </p:pic>
      <p:sp>
        <p:nvSpPr>
          <p:cNvPr id="16" name="TextBox 12"/>
          <p:cNvSpPr txBox="1"/>
          <p:nvPr/>
        </p:nvSpPr>
        <p:spPr>
          <a:xfrm>
            <a:off x="5334000" y="1854200"/>
            <a:ext cx="76200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altLang="ko-KR" sz="4000" b="1" dirty="0">
                <a:solidFill>
                  <a:srgbClr val="000000"/>
                </a:solidFill>
                <a:latin typeface="Pretendard Bold"/>
              </a:rPr>
              <a:t>Improvement</a:t>
            </a:r>
            <a:endParaRPr lang="ko-KR" altLang="ko-KR" sz="4000" b="1" dirty="0">
              <a:solidFill>
                <a:srgbClr val="000000"/>
              </a:solidFill>
              <a:ea typeface="Pretendard Bold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2000" y="3467100"/>
            <a:ext cx="7890003" cy="5013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639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31800"/>
            <a:ext cx="17360900" cy="9423400"/>
          </a:xfrm>
          <a:prstGeom prst="rect">
            <a:avLst/>
          </a:prstGeom>
          <a:effectLst>
            <a:outerShdw blurRad="1106733" dist="362644" dir="4020000">
              <a:srgbClr val="000000">
                <a:alpha val="50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9100" y="660400"/>
            <a:ext cx="7289800" cy="444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9800" y="774700"/>
            <a:ext cx="228600" cy="228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8100" y="774700"/>
            <a:ext cx="2286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63700" y="774700"/>
            <a:ext cx="228600" cy="228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106900" y="736600"/>
            <a:ext cx="228600" cy="279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8800" y="8382000"/>
            <a:ext cx="1333500" cy="13335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6845300" y="698500"/>
            <a:ext cx="45974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FFFFFF"/>
                </a:solidFill>
                <a:latin typeface="Pretendard Light"/>
              </a:rPr>
              <a:t>End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6103600" y="8483600"/>
            <a:ext cx="15875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4000" b="0" i="0" u="none" strike="noStrike">
                <a:solidFill>
                  <a:srgbClr val="494A4E"/>
                </a:solidFill>
                <a:ea typeface="Pretendard Medium"/>
              </a:rPr>
              <a:t>초</a:t>
            </a:r>
            <a:r>
              <a:rPr lang="en-US" sz="4000" b="0" i="0" u="none" strike="noStrike">
                <a:solidFill>
                  <a:srgbClr val="494A4E"/>
                </a:solidFill>
                <a:latin typeface="Pretendard Medium"/>
              </a:rPr>
              <a:t> B-3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374900" y="4394200"/>
            <a:ext cx="13550900" cy="1422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8000" b="0" i="0" u="none" strike="noStrike">
                <a:solidFill>
                  <a:srgbClr val="000000"/>
                </a:solidFill>
                <a:latin typeface="Pretendard Bold"/>
              </a:rPr>
              <a:t>Thank You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957300" y="9207500"/>
            <a:ext cx="37084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500" b="0" i="0" u="none" strike="noStrike">
                <a:solidFill>
                  <a:srgbClr val="494A4E"/>
                </a:solidFill>
                <a:ea typeface="Pretendard Medium"/>
              </a:rPr>
              <a:t>오</a:t>
            </a:r>
            <a:r>
              <a:rPr lang="en-US" sz="2500" b="0" i="0" u="none" strike="noStrike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2500" b="0" i="0" u="none" strike="noStrike">
                <a:solidFill>
                  <a:srgbClr val="494A4E"/>
                </a:solidFill>
                <a:ea typeface="Pretendard Medium"/>
              </a:rPr>
              <a:t>건</a:t>
            </a:r>
            <a:r>
              <a:rPr lang="en-US" sz="2500" b="0" i="0" u="none" strike="noStrike">
                <a:solidFill>
                  <a:srgbClr val="494A4E"/>
                </a:solidFill>
                <a:latin typeface="Pretendard Medium"/>
              </a:rPr>
              <a:t>, </a:t>
            </a:r>
            <a:r>
              <a:rPr lang="ko-KR" sz="2500" b="0" i="0" u="none" strike="noStrike">
                <a:solidFill>
                  <a:srgbClr val="494A4E"/>
                </a:solidFill>
                <a:ea typeface="Pretendard Medium"/>
              </a:rPr>
              <a:t>김강경</a:t>
            </a:r>
            <a:r>
              <a:rPr lang="en-US" sz="2500" b="0" i="0" u="none" strike="noStrike">
                <a:solidFill>
                  <a:srgbClr val="494A4E"/>
                </a:solidFill>
                <a:latin typeface="Pretendard Medium"/>
              </a:rPr>
              <a:t>, </a:t>
            </a:r>
            <a:r>
              <a:rPr lang="ko-KR" sz="2500" b="0" i="0" u="none" strike="noStrike">
                <a:solidFill>
                  <a:srgbClr val="494A4E"/>
                </a:solidFill>
                <a:ea typeface="Pretendard Medium"/>
              </a:rPr>
              <a:t>전수현</a:t>
            </a:r>
            <a:r>
              <a:rPr lang="en-US" sz="2500" b="0" i="0" u="none" strike="noStrike">
                <a:solidFill>
                  <a:srgbClr val="494A4E"/>
                </a:solidFill>
                <a:latin typeface="Pretendard Medium"/>
              </a:rPr>
              <a:t>, </a:t>
            </a:r>
            <a:r>
              <a:rPr lang="ko-KR" sz="2500" b="0" i="0" u="none" strike="noStrike">
                <a:solidFill>
                  <a:srgbClr val="494A4E"/>
                </a:solidFill>
                <a:ea typeface="Pretendard Medium"/>
              </a:rPr>
              <a:t>최유민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31800"/>
            <a:ext cx="17360900" cy="9423400"/>
          </a:xfrm>
          <a:prstGeom prst="rect">
            <a:avLst/>
          </a:prstGeom>
          <a:effectLst>
            <a:outerShdw blurRad="1106733" dist="362644" dir="4020000">
              <a:srgbClr val="000000">
                <a:alpha val="50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9100" y="660400"/>
            <a:ext cx="7289800" cy="444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9800" y="774700"/>
            <a:ext cx="228600" cy="228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8100" y="774700"/>
            <a:ext cx="2286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63700" y="774700"/>
            <a:ext cx="228600" cy="228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106900" y="736600"/>
            <a:ext cx="228600" cy="279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92300" y="2971800"/>
            <a:ext cx="5105400" cy="58293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6845300" y="698500"/>
            <a:ext cx="45974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FFFFFF"/>
                </a:solidFill>
                <a:latin typeface="Pretendard Light"/>
              </a:rPr>
              <a:t>Agenda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886700" y="2374900"/>
            <a:ext cx="24638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3500" b="0" i="0" u="none" strike="noStrike">
                <a:solidFill>
                  <a:srgbClr val="000000"/>
                </a:solidFill>
                <a:ea typeface="Pretendard Bold"/>
              </a:rPr>
              <a:t>･ </a:t>
            </a:r>
            <a:r>
              <a:rPr lang="ko-KR" sz="3500" b="0" i="0" u="none" strike="noStrike">
                <a:solidFill>
                  <a:srgbClr val="000000"/>
                </a:solidFill>
                <a:ea typeface="Pretendard Bold"/>
              </a:rPr>
              <a:t>인건비</a:t>
            </a:r>
            <a:r>
              <a:rPr lang="en-US" sz="35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500" b="0" i="0" u="none" strike="noStrike">
                <a:solidFill>
                  <a:srgbClr val="000000"/>
                </a:solidFill>
                <a:ea typeface="Pretendard Bold"/>
              </a:rPr>
              <a:t>절감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886700" y="2984500"/>
            <a:ext cx="89027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66000"/>
              </a:lnSpc>
            </a:pPr>
            <a:r>
              <a:rPr lang="en-US" sz="2400" b="0" i="0" u="none" strike="noStrike">
                <a:solidFill>
                  <a:srgbClr val="717377"/>
                </a:solidFill>
                <a:latin typeface="Pretendard Regular"/>
              </a:rPr>
              <a:t>    </a:t>
            </a:r>
            <a:r>
              <a:rPr lang="ko-KR" sz="2400" b="0" i="0" u="none" strike="noStrike">
                <a:solidFill>
                  <a:srgbClr val="717377"/>
                </a:solidFill>
                <a:ea typeface="Pretendard Regular"/>
              </a:rPr>
              <a:t>반복</a:t>
            </a:r>
            <a:r>
              <a:rPr lang="en-US" sz="24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717377"/>
                </a:solidFill>
                <a:ea typeface="Pretendard Regular"/>
              </a:rPr>
              <a:t>업무를</a:t>
            </a:r>
            <a:r>
              <a:rPr lang="en-US" sz="24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717377"/>
                </a:solidFill>
                <a:ea typeface="Pretendard Regular"/>
              </a:rPr>
              <a:t>대체해</a:t>
            </a:r>
            <a:r>
              <a:rPr lang="en-US" sz="24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717377"/>
                </a:solidFill>
                <a:ea typeface="Pretendard Regular"/>
              </a:rPr>
              <a:t>인력</a:t>
            </a:r>
            <a:r>
              <a:rPr lang="en-US" sz="24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717377"/>
                </a:solidFill>
                <a:ea typeface="Pretendard Regular"/>
              </a:rPr>
              <a:t>효율성을</a:t>
            </a:r>
            <a:r>
              <a:rPr lang="en-US" sz="24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717377"/>
                </a:solidFill>
                <a:ea typeface="Pretendard Regular"/>
              </a:rPr>
              <a:t>높이고</a:t>
            </a:r>
            <a:r>
              <a:rPr lang="en-US" sz="24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717377"/>
                </a:solidFill>
                <a:ea typeface="Pretendard Regular"/>
              </a:rPr>
              <a:t>인건비를</a:t>
            </a:r>
            <a:r>
              <a:rPr lang="en-US" sz="24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717377"/>
                </a:solidFill>
                <a:ea typeface="Pretendard Regular"/>
              </a:rPr>
              <a:t>절감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886700" y="3886200"/>
            <a:ext cx="5524500" cy="622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3500" b="0" i="0" u="none" strike="noStrike">
                <a:solidFill>
                  <a:srgbClr val="000000"/>
                </a:solidFill>
                <a:ea typeface="Pretendard Bold"/>
              </a:rPr>
              <a:t>･ </a:t>
            </a:r>
            <a:r>
              <a:rPr lang="ko-KR" sz="3500" b="0" i="0" u="none" strike="noStrike">
                <a:solidFill>
                  <a:srgbClr val="000000"/>
                </a:solidFill>
                <a:ea typeface="Pretendard Bold"/>
              </a:rPr>
              <a:t>홍보</a:t>
            </a:r>
            <a:r>
              <a:rPr lang="en-US" sz="35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500" b="0" i="0" u="none" strike="noStrike">
                <a:solidFill>
                  <a:srgbClr val="000000"/>
                </a:solidFill>
                <a:ea typeface="Pretendard Bold"/>
              </a:rPr>
              <a:t>효과</a:t>
            </a:r>
            <a:r>
              <a:rPr lang="en-US" sz="35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500" b="0" i="0" u="none" strike="noStrike">
                <a:solidFill>
                  <a:srgbClr val="000000"/>
                </a:solidFill>
                <a:ea typeface="Pretendard Bold"/>
              </a:rPr>
              <a:t>상승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886700" y="4495800"/>
            <a:ext cx="89027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66000"/>
              </a:lnSpc>
            </a:pPr>
            <a:r>
              <a:rPr lang="en-US" sz="2400" b="0" i="0" u="none" strike="noStrike">
                <a:solidFill>
                  <a:srgbClr val="717377"/>
                </a:solidFill>
                <a:latin typeface="Pretendard Regular"/>
              </a:rPr>
              <a:t>    </a:t>
            </a:r>
            <a:r>
              <a:rPr lang="ko-KR" sz="2400" b="0" i="0" u="none" strike="noStrike">
                <a:solidFill>
                  <a:srgbClr val="717377"/>
                </a:solidFill>
                <a:ea typeface="Pretendard Regular"/>
              </a:rPr>
              <a:t>관람객의</a:t>
            </a:r>
            <a:r>
              <a:rPr lang="en-US" sz="24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717377"/>
                </a:solidFill>
                <a:ea typeface="Pretendard Regular"/>
              </a:rPr>
              <a:t>관심을</a:t>
            </a:r>
            <a:r>
              <a:rPr lang="en-US" sz="24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717377"/>
                </a:solidFill>
                <a:ea typeface="Pretendard Regular"/>
              </a:rPr>
              <a:t>끌어</a:t>
            </a:r>
            <a:r>
              <a:rPr lang="en-US" sz="24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717377"/>
                </a:solidFill>
                <a:ea typeface="Pretendard Regular"/>
              </a:rPr>
              <a:t>홍보</a:t>
            </a:r>
            <a:r>
              <a:rPr lang="en-US" sz="24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717377"/>
                </a:solidFill>
                <a:ea typeface="Pretendard Regular"/>
              </a:rPr>
              <a:t>효과를</a:t>
            </a:r>
            <a:r>
              <a:rPr lang="en-US" sz="24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717377"/>
                </a:solidFill>
                <a:ea typeface="Pretendard Regular"/>
              </a:rPr>
              <a:t>극대화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886700" y="5461000"/>
            <a:ext cx="5524500" cy="622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3500" b="0" i="0" u="none" strike="noStrike">
                <a:solidFill>
                  <a:srgbClr val="000000"/>
                </a:solidFill>
                <a:ea typeface="Pretendard Bold"/>
              </a:rPr>
              <a:t>･ </a:t>
            </a:r>
            <a:r>
              <a:rPr lang="ko-KR" sz="3500" b="0" i="0" u="none" strike="noStrike">
                <a:solidFill>
                  <a:srgbClr val="000000"/>
                </a:solidFill>
                <a:ea typeface="Pretendard Bold"/>
              </a:rPr>
              <a:t>데이터</a:t>
            </a:r>
            <a:r>
              <a:rPr lang="en-US" sz="35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500" b="0" i="0" u="none" strike="noStrike">
                <a:solidFill>
                  <a:srgbClr val="000000"/>
                </a:solidFill>
                <a:ea typeface="Pretendard Bold"/>
              </a:rPr>
              <a:t>수집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886700" y="6070600"/>
            <a:ext cx="8229600" cy="1041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66000"/>
              </a:lnSpc>
            </a:pPr>
            <a:r>
              <a:rPr lang="en-US" sz="2400" b="0" i="0" u="none" strike="noStrike" dirty="0">
                <a:solidFill>
                  <a:srgbClr val="717377"/>
                </a:solidFill>
                <a:latin typeface="Pretendard Regular"/>
              </a:rPr>
              <a:t>    </a:t>
            </a:r>
            <a:r>
              <a:rPr lang="ko-KR" sz="2400" b="0" i="0" u="none" strike="noStrike" dirty="0">
                <a:solidFill>
                  <a:srgbClr val="717377"/>
                </a:solidFill>
                <a:ea typeface="Pretendard Regular"/>
              </a:rPr>
              <a:t>관람객의</a:t>
            </a:r>
            <a:r>
              <a:rPr lang="en-US" sz="2400" b="0" i="0" u="none" strike="noStrike" dirty="0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0" i="0" u="none" strike="noStrike" dirty="0">
                <a:solidFill>
                  <a:srgbClr val="717377"/>
                </a:solidFill>
                <a:ea typeface="Pretendard Regular"/>
              </a:rPr>
              <a:t>관심사와</a:t>
            </a:r>
            <a:r>
              <a:rPr lang="en-US" sz="2400" b="0" i="0" u="none" strike="noStrike" dirty="0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0" i="0" u="none" strike="noStrike" dirty="0">
                <a:solidFill>
                  <a:srgbClr val="717377"/>
                </a:solidFill>
                <a:ea typeface="Pretendard Regular"/>
              </a:rPr>
              <a:t>행동</a:t>
            </a:r>
            <a:r>
              <a:rPr lang="en-US" sz="2400" b="0" i="0" u="none" strike="noStrike" dirty="0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0" i="0" u="none" strike="noStrike" dirty="0">
                <a:solidFill>
                  <a:srgbClr val="717377"/>
                </a:solidFill>
                <a:ea typeface="Pretendard Regular"/>
              </a:rPr>
              <a:t>데이터를</a:t>
            </a:r>
            <a:r>
              <a:rPr lang="en-US" sz="2400" b="0" i="0" u="none" strike="noStrike" dirty="0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0" i="0" u="none" strike="noStrike" dirty="0">
                <a:solidFill>
                  <a:srgbClr val="717377"/>
                </a:solidFill>
                <a:ea typeface="Pretendard Regular"/>
              </a:rPr>
              <a:t>수집해</a:t>
            </a:r>
            <a:r>
              <a:rPr lang="en-US" sz="2400" b="0" i="0" u="none" strike="noStrike" dirty="0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0" i="0" u="none" strike="noStrike" dirty="0">
                <a:solidFill>
                  <a:srgbClr val="717377"/>
                </a:solidFill>
                <a:ea typeface="Pretendard Regular"/>
              </a:rPr>
              <a:t>맞춤형</a:t>
            </a:r>
            <a:r>
              <a:rPr lang="en-US" sz="2400" b="0" i="0" u="none" strike="noStrike" dirty="0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0" i="0" u="none" strike="noStrike" dirty="0" smtClean="0">
                <a:solidFill>
                  <a:srgbClr val="717377"/>
                </a:solidFill>
                <a:ea typeface="Pretendard Regular"/>
              </a:rPr>
              <a:t>서비스와</a:t>
            </a:r>
            <a:endParaRPr lang="en-US" altLang="ko-KR" sz="2400" dirty="0">
              <a:solidFill>
                <a:srgbClr val="717377"/>
              </a:solidFill>
              <a:latin typeface="Pretendard Regular"/>
            </a:endParaRPr>
          </a:p>
          <a:p>
            <a:pPr lvl="0" algn="l">
              <a:lnSpc>
                <a:spcPct val="166000"/>
              </a:lnSpc>
            </a:pPr>
            <a:r>
              <a:rPr lang="en-US" altLang="ko-KR" sz="2400" b="0" i="0" u="none" strike="noStrike" dirty="0">
                <a:solidFill>
                  <a:srgbClr val="717377"/>
                </a:solidFill>
                <a:latin typeface="Pretendard Regular"/>
                <a:ea typeface="Pretendard Regular"/>
              </a:rPr>
              <a:t> </a:t>
            </a:r>
            <a:r>
              <a:rPr lang="en-US" altLang="ko-KR" sz="2400" b="0" i="0" u="none" strike="noStrike" dirty="0" smtClean="0">
                <a:solidFill>
                  <a:srgbClr val="717377"/>
                </a:solidFill>
                <a:latin typeface="Pretendard Regular"/>
                <a:ea typeface="Pretendard Regular"/>
              </a:rPr>
              <a:t>   </a:t>
            </a:r>
            <a:r>
              <a:rPr lang="ko-KR" sz="2400" b="0" i="0" u="none" strike="noStrike" dirty="0" smtClean="0">
                <a:solidFill>
                  <a:srgbClr val="717377"/>
                </a:solidFill>
                <a:ea typeface="Pretendard Regular"/>
              </a:rPr>
              <a:t>마케팅</a:t>
            </a:r>
            <a:r>
              <a:rPr lang="en-US" altLang="ko-KR" sz="2400" dirty="0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0" i="0" u="none" strike="noStrike" dirty="0" smtClean="0">
                <a:solidFill>
                  <a:srgbClr val="717377"/>
                </a:solidFill>
                <a:ea typeface="Pretendard Regular"/>
              </a:rPr>
              <a:t>전략</a:t>
            </a:r>
            <a:r>
              <a:rPr lang="en-US" sz="2400" b="0" i="0" u="none" strike="noStrike" dirty="0">
                <a:solidFill>
                  <a:srgbClr val="717377"/>
                </a:solidFill>
                <a:latin typeface="Pretendard Regular"/>
              </a:rPr>
              <a:t> </a:t>
            </a:r>
            <a:r>
              <a:rPr lang="ko-KR" sz="2400" b="0" i="0" u="none" strike="noStrike" dirty="0">
                <a:solidFill>
                  <a:srgbClr val="717377"/>
                </a:solidFill>
                <a:ea typeface="Pretendard Regular"/>
              </a:rPr>
              <a:t>수립에</a:t>
            </a:r>
            <a:r>
              <a:rPr lang="en-US" sz="2400" b="0" i="0" u="none" strike="noStrike" dirty="0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0" i="0" u="none" strike="noStrike" dirty="0">
                <a:solidFill>
                  <a:srgbClr val="717377"/>
                </a:solidFill>
                <a:ea typeface="Pretendard Regular"/>
              </a:rPr>
              <a:t>기여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886700" y="7594600"/>
            <a:ext cx="5524500" cy="622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3500" b="0" i="0" u="none" strike="noStrike">
                <a:solidFill>
                  <a:srgbClr val="000000"/>
                </a:solidFill>
                <a:ea typeface="Pretendard Bold"/>
              </a:rPr>
              <a:t>･ </a:t>
            </a:r>
            <a:r>
              <a:rPr lang="ko-KR" sz="3500" b="0" i="0" u="none" strike="noStrike">
                <a:solidFill>
                  <a:srgbClr val="000000"/>
                </a:solidFill>
                <a:ea typeface="Pretendard Bold"/>
              </a:rPr>
              <a:t>브랜드</a:t>
            </a:r>
            <a:r>
              <a:rPr lang="en-US" sz="35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500" b="0" i="0" u="none" strike="noStrike">
                <a:solidFill>
                  <a:srgbClr val="000000"/>
                </a:solidFill>
                <a:ea typeface="Pretendard Bold"/>
              </a:rPr>
              <a:t>이미지</a:t>
            </a:r>
            <a:r>
              <a:rPr lang="en-US" sz="35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500" b="0" i="0" u="none" strike="noStrike">
                <a:solidFill>
                  <a:srgbClr val="000000"/>
                </a:solidFill>
                <a:ea typeface="Pretendard Bold"/>
              </a:rPr>
              <a:t>제고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7886700" y="8204200"/>
            <a:ext cx="89027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66000"/>
              </a:lnSpc>
            </a:pPr>
            <a:r>
              <a:rPr lang="en-US" sz="2400" b="0" i="0" u="none" strike="noStrike">
                <a:solidFill>
                  <a:srgbClr val="717377"/>
                </a:solidFill>
                <a:latin typeface="Pretendard Regular"/>
              </a:rPr>
              <a:t>    </a:t>
            </a:r>
            <a:r>
              <a:rPr lang="ko-KR" sz="2400" b="0" i="0" u="none" strike="noStrike">
                <a:solidFill>
                  <a:srgbClr val="717377"/>
                </a:solidFill>
                <a:ea typeface="Pretendard Regular"/>
              </a:rPr>
              <a:t>혁신적이고</a:t>
            </a:r>
            <a:r>
              <a:rPr lang="en-US" sz="24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717377"/>
                </a:solidFill>
                <a:ea typeface="Pretendard Regular"/>
              </a:rPr>
              <a:t>미래지향적인</a:t>
            </a:r>
            <a:r>
              <a:rPr lang="en-US" sz="24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717377"/>
                </a:solidFill>
                <a:ea typeface="Pretendard Regular"/>
              </a:rPr>
              <a:t>브랜드</a:t>
            </a:r>
            <a:r>
              <a:rPr lang="en-US" sz="24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717377"/>
                </a:solidFill>
                <a:ea typeface="Pretendard Regular"/>
              </a:rPr>
              <a:t>이미지를</a:t>
            </a:r>
            <a:r>
              <a:rPr lang="en-US" sz="24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717377"/>
                </a:solidFill>
                <a:ea typeface="Pretendard Regular"/>
              </a:rPr>
              <a:t>강화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854200" y="2374900"/>
            <a:ext cx="5194300" cy="622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3500" b="0" i="0" u="none" strike="noStrike" dirty="0">
                <a:solidFill>
                  <a:srgbClr val="000000"/>
                </a:solidFill>
                <a:latin typeface="Pretendard Bold"/>
              </a:rPr>
              <a:t>Expo Robot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31800"/>
            <a:ext cx="17360900" cy="9423400"/>
          </a:xfrm>
          <a:prstGeom prst="rect">
            <a:avLst/>
          </a:prstGeom>
          <a:effectLst>
            <a:outerShdw blurRad="1106733" dist="362644" dir="4020000">
              <a:srgbClr val="000000">
                <a:alpha val="50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9100" y="660400"/>
            <a:ext cx="7289800" cy="444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9800" y="774700"/>
            <a:ext cx="228600" cy="228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8100" y="774700"/>
            <a:ext cx="2286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63700" y="774700"/>
            <a:ext cx="228600" cy="228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106900" y="736600"/>
            <a:ext cx="228600" cy="279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4100" y="2984500"/>
            <a:ext cx="16395700" cy="6235700"/>
          </a:xfrm>
          <a:prstGeom prst="rect">
            <a:avLst/>
          </a:prstGeom>
          <a:effectLst>
            <a:outerShdw blurRad="727488" dist="240063" dir="4020000">
              <a:srgbClr val="000000">
                <a:alpha val="20000"/>
              </a:srgbClr>
            </a:outerShdw>
          </a:effectLst>
        </p:spPr>
      </p:pic>
      <p:sp>
        <p:nvSpPr>
          <p:cNvPr id="10" name="TextBox 10"/>
          <p:cNvSpPr txBox="1"/>
          <p:nvPr/>
        </p:nvSpPr>
        <p:spPr>
          <a:xfrm>
            <a:off x="6845300" y="698500"/>
            <a:ext cx="45974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FFFFFF"/>
                </a:solidFill>
                <a:latin typeface="Pretendard Light"/>
              </a:rPr>
              <a:t>Business Requirement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334000" y="1854200"/>
            <a:ext cx="76200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4000" b="0" i="0" u="none" strike="noStrike">
                <a:solidFill>
                  <a:srgbClr val="000000"/>
                </a:solidFill>
                <a:latin typeface="Pretendard Bold"/>
              </a:rPr>
              <a:t>Business Requirement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524000" y="3721100"/>
            <a:ext cx="15328900" cy="46228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24499"/>
              </a:lnSpc>
            </a:pPr>
            <a:r>
              <a:rPr lang="en-US" sz="3500" b="0" i="0" u="none" strike="noStrike" dirty="0">
                <a:solidFill>
                  <a:srgbClr val="000000"/>
                </a:solidFill>
                <a:ea typeface="Pretendard Regular"/>
              </a:rPr>
              <a:t>･ </a:t>
            </a:r>
            <a:r>
              <a:rPr lang="ko-KR" sz="3500" b="1" i="0" u="none" strike="noStrike" dirty="0">
                <a:solidFill>
                  <a:srgbClr val="000000"/>
                </a:solidFill>
                <a:ea typeface="Pretendard Regular"/>
              </a:rPr>
              <a:t>군집도</a:t>
            </a:r>
            <a:r>
              <a:rPr lang="en-US" sz="3500" b="1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500" b="1" i="0" u="none" strike="noStrike" dirty="0">
                <a:solidFill>
                  <a:srgbClr val="000000"/>
                </a:solidFill>
                <a:ea typeface="Pretendard Regular"/>
              </a:rPr>
              <a:t>인지</a:t>
            </a:r>
            <a:r>
              <a:rPr lang="en-US" sz="3500" b="1" i="0" u="none" strike="noStrike" dirty="0">
                <a:solidFill>
                  <a:srgbClr val="000000"/>
                </a:solidFill>
                <a:latin typeface="Pretendard Regular"/>
              </a:rPr>
              <a:t>                </a:t>
            </a:r>
            <a:r>
              <a:rPr lang="en-US" sz="3500" b="1" i="0" u="none" strike="noStrike" dirty="0" smtClean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en-US" sz="3500" b="1" i="0" u="none" strike="noStrike" dirty="0">
                <a:solidFill>
                  <a:srgbClr val="000000"/>
                </a:solidFill>
                <a:latin typeface="Pretendard Regular"/>
              </a:rPr>
              <a:t>  </a:t>
            </a:r>
            <a:r>
              <a:rPr lang="ko-KR" sz="3500" b="0" i="0" u="none" strike="noStrike" dirty="0">
                <a:solidFill>
                  <a:srgbClr val="717377"/>
                </a:solidFill>
                <a:ea typeface="Pretendard Regular"/>
              </a:rPr>
              <a:t>실시간으로</a:t>
            </a:r>
            <a:r>
              <a:rPr lang="en-US" sz="3500" b="0" i="0" u="none" strike="noStrike" dirty="0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3500" b="0" i="0" u="none" strike="noStrike" dirty="0">
                <a:solidFill>
                  <a:srgbClr val="717377"/>
                </a:solidFill>
                <a:ea typeface="Pretendard Regular"/>
              </a:rPr>
              <a:t>관람객</a:t>
            </a:r>
            <a:r>
              <a:rPr lang="en-US" sz="3500" b="0" i="0" u="none" strike="noStrike" dirty="0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3500" b="0" i="0" u="none" strike="noStrike" dirty="0" err="1">
                <a:solidFill>
                  <a:srgbClr val="717377"/>
                </a:solidFill>
                <a:ea typeface="Pretendard Regular"/>
              </a:rPr>
              <a:t>밀집도를</a:t>
            </a:r>
            <a:r>
              <a:rPr lang="en-US" sz="3500" b="0" i="0" u="none" strike="noStrike" dirty="0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3500" b="0" i="0" u="none" strike="noStrike" dirty="0">
                <a:solidFill>
                  <a:srgbClr val="717377"/>
                </a:solidFill>
                <a:ea typeface="Pretendard Regular"/>
              </a:rPr>
              <a:t>분석하여</a:t>
            </a:r>
            <a:r>
              <a:rPr lang="en-US" sz="3500" b="0" i="0" u="none" strike="noStrike" dirty="0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3500" b="0" i="0" u="none" strike="noStrike" dirty="0">
                <a:solidFill>
                  <a:srgbClr val="717377"/>
                </a:solidFill>
                <a:ea typeface="Pretendard Regular"/>
              </a:rPr>
              <a:t>주요</a:t>
            </a:r>
            <a:r>
              <a:rPr lang="en-US" sz="3500" b="0" i="0" u="none" strike="noStrike" dirty="0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3500" b="0" i="0" u="none" strike="noStrike" dirty="0">
                <a:solidFill>
                  <a:srgbClr val="717377"/>
                </a:solidFill>
                <a:ea typeface="Pretendard Regular"/>
              </a:rPr>
              <a:t>구역</a:t>
            </a:r>
            <a:r>
              <a:rPr lang="en-US" sz="3500" b="0" i="0" u="none" strike="noStrike" dirty="0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3500" b="0" i="0" u="none" strike="noStrike" dirty="0">
                <a:solidFill>
                  <a:srgbClr val="717377"/>
                </a:solidFill>
                <a:ea typeface="Pretendard Regular"/>
              </a:rPr>
              <a:t>식별</a:t>
            </a:r>
          </a:p>
          <a:p>
            <a:pPr lvl="0" algn="l">
              <a:lnSpc>
                <a:spcPct val="124499"/>
              </a:lnSpc>
            </a:pPr>
            <a:endParaRPr lang="ko-KR" sz="3500" b="0" i="0" u="none" strike="noStrike" dirty="0">
              <a:solidFill>
                <a:srgbClr val="717377"/>
              </a:solidFill>
              <a:ea typeface="Pretendard Regular"/>
            </a:endParaRPr>
          </a:p>
          <a:p>
            <a:pPr lvl="0" algn="l">
              <a:lnSpc>
                <a:spcPct val="124499"/>
              </a:lnSpc>
            </a:pPr>
            <a:r>
              <a:rPr lang="en-US" sz="3500" b="0" i="0" u="none" strike="noStrike" dirty="0">
                <a:solidFill>
                  <a:srgbClr val="000000"/>
                </a:solidFill>
                <a:ea typeface="Pretendard Regular"/>
              </a:rPr>
              <a:t>･ </a:t>
            </a:r>
            <a:r>
              <a:rPr lang="ko-KR" sz="3500" b="1" i="0" u="none" strike="noStrike" dirty="0">
                <a:solidFill>
                  <a:srgbClr val="000000"/>
                </a:solidFill>
                <a:ea typeface="Pretendard Regular"/>
              </a:rPr>
              <a:t>자율</a:t>
            </a:r>
            <a:r>
              <a:rPr lang="en-US" sz="3500" b="1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500" b="1" i="0" u="none" strike="noStrike" dirty="0">
                <a:solidFill>
                  <a:srgbClr val="000000"/>
                </a:solidFill>
                <a:ea typeface="Pretendard Regular"/>
              </a:rPr>
              <a:t>이동</a:t>
            </a:r>
            <a:r>
              <a:rPr lang="en-US" sz="3500" b="1" i="0" u="none" strike="noStrike" dirty="0">
                <a:solidFill>
                  <a:srgbClr val="000000"/>
                </a:solidFill>
                <a:latin typeface="Pretendard Regular"/>
              </a:rPr>
              <a:t>                      </a:t>
            </a:r>
            <a:r>
              <a:rPr lang="ko-KR" sz="3500" b="0" i="0" u="none" strike="noStrike" dirty="0" smtClean="0">
                <a:solidFill>
                  <a:srgbClr val="717377"/>
                </a:solidFill>
                <a:ea typeface="Pretendard Regular"/>
              </a:rPr>
              <a:t>목표</a:t>
            </a:r>
            <a:r>
              <a:rPr lang="en-US" sz="3500" b="0" i="0" u="none" strike="noStrike" dirty="0" smtClean="0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3500" b="0" i="0" u="none" strike="noStrike" dirty="0">
                <a:solidFill>
                  <a:srgbClr val="717377"/>
                </a:solidFill>
                <a:ea typeface="Pretendard Regular"/>
              </a:rPr>
              <a:t>지점까지</a:t>
            </a:r>
            <a:r>
              <a:rPr lang="en-US" sz="3500" b="0" i="0" u="none" strike="noStrike" dirty="0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3500" b="0" i="0" u="none" strike="noStrike" dirty="0">
                <a:solidFill>
                  <a:srgbClr val="717377"/>
                </a:solidFill>
                <a:ea typeface="Pretendard Regular"/>
              </a:rPr>
              <a:t>스스로</a:t>
            </a:r>
            <a:r>
              <a:rPr lang="en-US" sz="3500" b="0" i="0" u="none" strike="noStrike" dirty="0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3500" b="0" i="0" u="none" strike="noStrike" dirty="0">
                <a:solidFill>
                  <a:srgbClr val="717377"/>
                </a:solidFill>
                <a:ea typeface="Pretendard Regular"/>
              </a:rPr>
              <a:t>이동</a:t>
            </a:r>
            <a:r>
              <a:rPr lang="en-US" sz="3500" b="0" i="0" u="none" strike="noStrike" dirty="0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3500" b="0" i="0" u="none" strike="noStrike" dirty="0">
                <a:solidFill>
                  <a:srgbClr val="717377"/>
                </a:solidFill>
                <a:ea typeface="Pretendard Regular"/>
              </a:rPr>
              <a:t>및</a:t>
            </a:r>
            <a:r>
              <a:rPr lang="en-US" sz="3500" b="0" i="0" u="none" strike="noStrike" dirty="0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3500" b="0" i="0" u="none" strike="noStrike" dirty="0">
                <a:solidFill>
                  <a:srgbClr val="717377"/>
                </a:solidFill>
                <a:ea typeface="Pretendard Regular"/>
              </a:rPr>
              <a:t>지속적인</a:t>
            </a:r>
            <a:r>
              <a:rPr lang="en-US" sz="3500" b="0" i="0" u="none" strike="noStrike" dirty="0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3500" b="0" i="0" u="none" strike="noStrike" dirty="0">
                <a:solidFill>
                  <a:srgbClr val="717377"/>
                </a:solidFill>
                <a:ea typeface="Pretendard Regular"/>
              </a:rPr>
              <a:t>운영</a:t>
            </a:r>
            <a:r>
              <a:rPr lang="en-US" sz="3500" b="0" i="0" u="none" strike="noStrike" dirty="0">
                <a:solidFill>
                  <a:srgbClr val="717377"/>
                </a:solidFill>
                <a:latin typeface="Pretendard Regular"/>
              </a:rPr>
              <a:t>(</a:t>
            </a:r>
            <a:r>
              <a:rPr lang="ko-KR" sz="3500" b="0" i="0" u="none" strike="noStrike" dirty="0">
                <a:solidFill>
                  <a:srgbClr val="717377"/>
                </a:solidFill>
                <a:ea typeface="Pretendard Regular"/>
              </a:rPr>
              <a:t>충전</a:t>
            </a:r>
            <a:r>
              <a:rPr lang="en-US" sz="3500" b="0" i="0" u="none" strike="noStrike" dirty="0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3500" b="0" i="0" u="none" strike="noStrike" dirty="0">
                <a:solidFill>
                  <a:srgbClr val="717377"/>
                </a:solidFill>
                <a:ea typeface="Pretendard Regular"/>
              </a:rPr>
              <a:t>자동</a:t>
            </a:r>
            <a:r>
              <a:rPr lang="en-US" sz="3500" b="0" i="0" u="none" strike="noStrike" dirty="0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3500" b="0" i="0" u="none" strike="noStrike" dirty="0">
                <a:solidFill>
                  <a:srgbClr val="717377"/>
                </a:solidFill>
                <a:ea typeface="Pretendard Regular"/>
              </a:rPr>
              <a:t>복귀</a:t>
            </a:r>
            <a:r>
              <a:rPr lang="en-US" sz="3500" b="0" i="0" u="none" strike="noStrike" dirty="0">
                <a:solidFill>
                  <a:srgbClr val="717377"/>
                </a:solidFill>
                <a:latin typeface="Pretendard Regular"/>
              </a:rPr>
              <a:t>)</a:t>
            </a:r>
          </a:p>
          <a:p>
            <a:pPr lvl="0" algn="l">
              <a:lnSpc>
                <a:spcPct val="124499"/>
              </a:lnSpc>
            </a:pPr>
            <a:endParaRPr lang="en-US" sz="3500" b="0" i="0" u="none" strike="noStrike" dirty="0">
              <a:solidFill>
                <a:srgbClr val="717377"/>
              </a:solidFill>
              <a:latin typeface="Pretendard Regular"/>
            </a:endParaRPr>
          </a:p>
          <a:p>
            <a:pPr lvl="0" algn="l">
              <a:lnSpc>
                <a:spcPct val="124499"/>
              </a:lnSpc>
            </a:pPr>
            <a:r>
              <a:rPr lang="en-US" sz="3500" b="0" i="0" u="none" strike="noStrike" dirty="0">
                <a:solidFill>
                  <a:srgbClr val="000000"/>
                </a:solidFill>
                <a:ea typeface="Pretendard Regular"/>
              </a:rPr>
              <a:t>･ </a:t>
            </a:r>
            <a:r>
              <a:rPr lang="ko-KR" sz="3500" b="1" i="0" u="none" strike="noStrike" dirty="0">
                <a:solidFill>
                  <a:srgbClr val="000000"/>
                </a:solidFill>
                <a:ea typeface="Pretendard Regular"/>
              </a:rPr>
              <a:t>객체</a:t>
            </a:r>
            <a:r>
              <a:rPr lang="en-US" sz="3500" b="1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500" b="1" i="0" u="none" strike="noStrike" dirty="0">
                <a:solidFill>
                  <a:srgbClr val="000000"/>
                </a:solidFill>
                <a:ea typeface="Pretendard Regular"/>
              </a:rPr>
              <a:t>인지</a:t>
            </a:r>
            <a:r>
              <a:rPr lang="en-US" sz="3500" b="1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500" b="1" i="0" u="none" strike="noStrike" dirty="0">
                <a:solidFill>
                  <a:srgbClr val="000000"/>
                </a:solidFill>
                <a:ea typeface="Pretendard Regular"/>
              </a:rPr>
              <a:t>및</a:t>
            </a:r>
            <a:r>
              <a:rPr lang="en-US" sz="3500" b="1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500" b="1" i="0" u="none" strike="noStrike" dirty="0" err="1">
                <a:solidFill>
                  <a:srgbClr val="000000"/>
                </a:solidFill>
                <a:ea typeface="Pretendard Regular"/>
              </a:rPr>
              <a:t>트래킹</a:t>
            </a:r>
            <a:r>
              <a:rPr lang="en-US" sz="3500" b="1" i="0" u="none" strike="noStrike" dirty="0">
                <a:solidFill>
                  <a:srgbClr val="000000"/>
                </a:solidFill>
                <a:latin typeface="Pretendard Regular"/>
              </a:rPr>
              <a:t>       </a:t>
            </a:r>
            <a:r>
              <a:rPr lang="ko-KR" sz="3500" b="0" i="0" u="none" strike="noStrike" dirty="0">
                <a:solidFill>
                  <a:srgbClr val="717377"/>
                </a:solidFill>
                <a:ea typeface="Pretendard Regular"/>
              </a:rPr>
              <a:t>관람객</a:t>
            </a:r>
            <a:r>
              <a:rPr lang="en-US" sz="3500" b="0" i="0" u="none" strike="noStrike" dirty="0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3500" b="0" i="0" u="none" strike="noStrike" dirty="0">
                <a:solidFill>
                  <a:srgbClr val="717377"/>
                </a:solidFill>
                <a:ea typeface="Pretendard Regular"/>
              </a:rPr>
              <a:t>또는</a:t>
            </a:r>
            <a:r>
              <a:rPr lang="en-US" sz="3500" b="0" i="0" u="none" strike="noStrike" dirty="0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3500" b="0" i="0" u="none" strike="noStrike" dirty="0">
                <a:solidFill>
                  <a:srgbClr val="717377"/>
                </a:solidFill>
                <a:ea typeface="Pretendard Regular"/>
              </a:rPr>
              <a:t>특정</a:t>
            </a:r>
            <a:r>
              <a:rPr lang="en-US" sz="3500" b="0" i="0" u="none" strike="noStrike" dirty="0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3500" b="0" i="0" u="none" strike="noStrike" dirty="0">
                <a:solidFill>
                  <a:srgbClr val="717377"/>
                </a:solidFill>
                <a:ea typeface="Pretendard Regular"/>
              </a:rPr>
              <a:t>객체를</a:t>
            </a:r>
            <a:r>
              <a:rPr lang="en-US" sz="3500" b="0" i="0" u="none" strike="noStrike" dirty="0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3500" b="0" i="0" u="none" strike="noStrike" dirty="0">
                <a:solidFill>
                  <a:srgbClr val="717377"/>
                </a:solidFill>
                <a:ea typeface="Pretendard Regular"/>
              </a:rPr>
              <a:t>추적</a:t>
            </a:r>
            <a:r>
              <a:rPr lang="en-US" sz="3500" b="0" i="0" u="none" strike="noStrike" dirty="0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3500" b="0" i="0" u="none" strike="noStrike" dirty="0">
                <a:solidFill>
                  <a:srgbClr val="717377"/>
                </a:solidFill>
                <a:ea typeface="Pretendard Regular"/>
              </a:rPr>
              <a:t>및</a:t>
            </a:r>
            <a:r>
              <a:rPr lang="en-US" sz="3500" b="0" i="0" u="none" strike="noStrike" dirty="0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3500" b="0" i="0" u="none" strike="noStrike" dirty="0">
                <a:solidFill>
                  <a:srgbClr val="717377"/>
                </a:solidFill>
                <a:ea typeface="Pretendard Regular"/>
              </a:rPr>
              <a:t>상호작용</a:t>
            </a:r>
          </a:p>
          <a:p>
            <a:pPr lvl="0" algn="l">
              <a:lnSpc>
                <a:spcPct val="124499"/>
              </a:lnSpc>
            </a:pPr>
            <a:endParaRPr lang="ko-KR" sz="3500" b="0" i="0" u="none" strike="noStrike" dirty="0">
              <a:solidFill>
                <a:srgbClr val="717377"/>
              </a:solidFill>
              <a:ea typeface="Pretendard Regular"/>
            </a:endParaRPr>
          </a:p>
          <a:p>
            <a:pPr lvl="0" algn="l">
              <a:lnSpc>
                <a:spcPct val="124499"/>
              </a:lnSpc>
            </a:pPr>
            <a:r>
              <a:rPr lang="en-US" sz="3500" b="0" i="0" u="none" strike="noStrike" dirty="0">
                <a:solidFill>
                  <a:srgbClr val="000000"/>
                </a:solidFill>
                <a:ea typeface="Pretendard Regular"/>
              </a:rPr>
              <a:t>･ </a:t>
            </a:r>
            <a:r>
              <a:rPr lang="ko-KR" sz="3500" b="1" i="0" u="none" strike="noStrike" dirty="0">
                <a:solidFill>
                  <a:srgbClr val="000000"/>
                </a:solidFill>
                <a:ea typeface="Pretendard Regular"/>
              </a:rPr>
              <a:t>관리자</a:t>
            </a:r>
            <a:r>
              <a:rPr lang="en-US" sz="3500" b="1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500" b="1" i="0" u="none" strike="noStrike" dirty="0">
                <a:solidFill>
                  <a:srgbClr val="000000"/>
                </a:solidFill>
                <a:ea typeface="Pretendard Regular"/>
              </a:rPr>
              <a:t>인터페이스</a:t>
            </a:r>
            <a:r>
              <a:rPr lang="en-US" sz="3500" b="1" i="0" u="none" strike="noStrike" dirty="0">
                <a:solidFill>
                  <a:srgbClr val="000000"/>
                </a:solidFill>
                <a:latin typeface="Pretendard Regular"/>
              </a:rPr>
              <a:t>         </a:t>
            </a:r>
            <a:r>
              <a:rPr lang="ko-KR" sz="3500" b="0" i="0" u="none" strike="noStrike" dirty="0">
                <a:solidFill>
                  <a:srgbClr val="717377"/>
                </a:solidFill>
                <a:ea typeface="Pretendard Regular"/>
              </a:rPr>
              <a:t>홍보</a:t>
            </a:r>
            <a:r>
              <a:rPr lang="en-US" sz="3500" b="0" i="0" u="none" strike="noStrike" dirty="0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3500" b="0" i="0" u="none" strike="noStrike" dirty="0">
                <a:solidFill>
                  <a:srgbClr val="717377"/>
                </a:solidFill>
                <a:ea typeface="Pretendard Regular"/>
              </a:rPr>
              <a:t>콘텐츠</a:t>
            </a:r>
            <a:r>
              <a:rPr lang="en-US" sz="3500" b="0" i="0" u="none" strike="noStrike" dirty="0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3500" b="0" i="0" u="none" strike="noStrike" dirty="0">
                <a:solidFill>
                  <a:srgbClr val="717377"/>
                </a:solidFill>
                <a:ea typeface="Pretendard Regular"/>
              </a:rPr>
              <a:t>관리</a:t>
            </a:r>
            <a:r>
              <a:rPr lang="en-US" sz="3500" b="0" i="0" u="none" strike="noStrike" dirty="0">
                <a:solidFill>
                  <a:srgbClr val="717377"/>
                </a:solidFill>
                <a:latin typeface="Pretendard Regular"/>
              </a:rPr>
              <a:t>, AMR </a:t>
            </a:r>
            <a:r>
              <a:rPr lang="ko-KR" sz="3500" b="0" i="0" u="none" strike="noStrike" dirty="0">
                <a:solidFill>
                  <a:srgbClr val="717377"/>
                </a:solidFill>
                <a:ea typeface="Pretendard Regular"/>
              </a:rPr>
              <a:t>상태</a:t>
            </a:r>
            <a:r>
              <a:rPr lang="en-US" sz="3500" b="0" i="0" u="none" strike="noStrike" dirty="0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3500" b="0" i="0" u="none" strike="noStrike" dirty="0">
                <a:solidFill>
                  <a:srgbClr val="717377"/>
                </a:solidFill>
                <a:ea typeface="Pretendard Regular"/>
              </a:rPr>
              <a:t>모니터링</a:t>
            </a:r>
            <a:r>
              <a:rPr lang="en-US" sz="3500" b="0" i="0" u="none" strike="noStrike" dirty="0">
                <a:solidFill>
                  <a:srgbClr val="717377"/>
                </a:solidFill>
                <a:latin typeface="Pretendard Regular"/>
              </a:rPr>
              <a:t>, </a:t>
            </a:r>
            <a:r>
              <a:rPr lang="ko-KR" sz="3500" b="0" i="0" u="none" strike="noStrike" dirty="0">
                <a:solidFill>
                  <a:srgbClr val="717377"/>
                </a:solidFill>
                <a:ea typeface="Pretendard Regular"/>
              </a:rPr>
              <a:t>비상</a:t>
            </a:r>
            <a:r>
              <a:rPr lang="en-US" sz="3500" b="0" i="0" u="none" strike="noStrike" dirty="0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3500" b="0" i="0" u="none" strike="noStrike" dirty="0">
                <a:solidFill>
                  <a:srgbClr val="717377"/>
                </a:solidFill>
                <a:ea typeface="Pretendard Regular"/>
              </a:rPr>
              <a:t>정지</a:t>
            </a:r>
            <a:r>
              <a:rPr lang="en-US" sz="3500" b="0" i="0" u="none" strike="noStrike" dirty="0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3500" b="0" i="0" u="none" strike="noStrike" dirty="0">
                <a:solidFill>
                  <a:srgbClr val="717377"/>
                </a:solidFill>
                <a:ea typeface="Pretendard Regular"/>
              </a:rPr>
              <a:t>기능</a:t>
            </a:r>
            <a:r>
              <a:rPr lang="en-US" sz="3500" b="0" i="0" u="none" strike="noStrike" dirty="0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3500" b="0" i="0" u="none" strike="noStrike" dirty="0">
                <a:solidFill>
                  <a:srgbClr val="717377"/>
                </a:solidFill>
                <a:ea typeface="Pretendard Regular"/>
              </a:rPr>
              <a:t>제공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31800"/>
            <a:ext cx="17360900" cy="9423400"/>
          </a:xfrm>
          <a:prstGeom prst="rect">
            <a:avLst/>
          </a:prstGeom>
          <a:effectLst>
            <a:outerShdw blurRad="1106733" dist="362644" dir="4020000">
              <a:srgbClr val="000000">
                <a:alpha val="50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9100" y="660400"/>
            <a:ext cx="7289800" cy="444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9800" y="774700"/>
            <a:ext cx="228600" cy="228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8100" y="774700"/>
            <a:ext cx="2286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63700" y="774700"/>
            <a:ext cx="228600" cy="228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106900" y="736600"/>
            <a:ext cx="228600" cy="279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9800" y="3009900"/>
            <a:ext cx="16395700" cy="6235700"/>
          </a:xfrm>
          <a:prstGeom prst="rect">
            <a:avLst/>
          </a:prstGeom>
          <a:effectLst>
            <a:outerShdw blurRad="727488" dist="240063" dir="4020000">
              <a:srgbClr val="000000">
                <a:alpha val="20000"/>
              </a:srgbClr>
            </a:outerShdw>
          </a:effectLst>
        </p:spPr>
      </p:pic>
      <p:sp>
        <p:nvSpPr>
          <p:cNvPr id="10" name="TextBox 10"/>
          <p:cNvSpPr txBox="1"/>
          <p:nvPr/>
        </p:nvSpPr>
        <p:spPr>
          <a:xfrm>
            <a:off x="6845300" y="698500"/>
            <a:ext cx="45974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FFFFFF"/>
                </a:solidFill>
                <a:latin typeface="Pretendard Light"/>
              </a:rPr>
              <a:t>System Requirement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334000" y="1854200"/>
            <a:ext cx="76200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4000" b="0" i="0" u="none" strike="noStrike">
                <a:solidFill>
                  <a:srgbClr val="000000"/>
                </a:solidFill>
                <a:latin typeface="Pretendard Bold"/>
              </a:rPr>
              <a:t>System Requirement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993900" y="3200400"/>
            <a:ext cx="14351000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24499"/>
              </a:lnSpc>
            </a:pPr>
            <a:r>
              <a:rPr lang="en-US" sz="2500" b="1" i="0" u="none" strike="noStrike" dirty="0">
                <a:solidFill>
                  <a:srgbClr val="000000"/>
                </a:solidFill>
                <a:ea typeface="Pretendard Regular"/>
              </a:rPr>
              <a:t>･ </a:t>
            </a:r>
            <a:r>
              <a:rPr lang="ko-KR" sz="2500" b="1" i="0" u="none" strike="noStrike" dirty="0">
                <a:solidFill>
                  <a:srgbClr val="000000"/>
                </a:solidFill>
                <a:ea typeface="Pretendard Regular"/>
              </a:rPr>
              <a:t>시스템</a:t>
            </a:r>
            <a:r>
              <a:rPr lang="en-US" sz="2500" b="1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1" i="0" u="none" strike="noStrike" dirty="0">
                <a:solidFill>
                  <a:srgbClr val="000000"/>
                </a:solidFill>
                <a:ea typeface="Pretendard Regular"/>
              </a:rPr>
              <a:t>개요</a:t>
            </a:r>
            <a:r>
              <a:rPr lang="en-US" sz="2500" b="1" i="0" u="none" strike="noStrike" dirty="0">
                <a:solidFill>
                  <a:srgbClr val="717377"/>
                </a:solidFill>
                <a:latin typeface="Pretendard Regular"/>
              </a:rPr>
              <a:t>                        </a:t>
            </a:r>
            <a:r>
              <a:rPr lang="en-US" sz="2500" b="1" i="0" u="none" strike="noStrike" dirty="0" smtClean="0">
                <a:solidFill>
                  <a:srgbClr val="717377"/>
                </a:solidFill>
                <a:latin typeface="Pretendard Regular"/>
              </a:rPr>
              <a:t>  </a:t>
            </a:r>
            <a:r>
              <a:rPr lang="en-US" sz="2500" b="1" i="0" u="none" strike="noStrike" dirty="0">
                <a:solidFill>
                  <a:srgbClr val="717377"/>
                </a:solidFill>
                <a:latin typeface="Pretendard Regular"/>
              </a:rPr>
              <a:t>   </a:t>
            </a:r>
            <a:r>
              <a:rPr lang="ko-KR" sz="2500" b="0" i="0" u="none" strike="noStrike" dirty="0">
                <a:solidFill>
                  <a:srgbClr val="717377"/>
                </a:solidFill>
                <a:ea typeface="Pretendard Regular"/>
              </a:rPr>
              <a:t>구성</a:t>
            </a:r>
            <a:r>
              <a:rPr lang="en-US" sz="2500" b="0" i="0" u="none" strike="noStrike" dirty="0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500" b="0" i="0" u="none" strike="noStrike" dirty="0">
                <a:solidFill>
                  <a:srgbClr val="717377"/>
                </a:solidFill>
                <a:ea typeface="Pretendard Regular"/>
              </a:rPr>
              <a:t>요소</a:t>
            </a:r>
            <a:r>
              <a:rPr lang="en-US" sz="2500" b="0" i="0" u="none" strike="noStrike" dirty="0">
                <a:solidFill>
                  <a:srgbClr val="717377"/>
                </a:solidFill>
                <a:latin typeface="Pretendard Regular"/>
              </a:rPr>
              <a:t>   :   </a:t>
            </a:r>
            <a:r>
              <a:rPr lang="ko-KR" sz="2500" b="0" i="0" u="none" strike="noStrike" dirty="0">
                <a:solidFill>
                  <a:srgbClr val="717377"/>
                </a:solidFill>
                <a:ea typeface="Pretendard Regular"/>
              </a:rPr>
              <a:t>군집도</a:t>
            </a:r>
            <a:r>
              <a:rPr lang="en-US" sz="2500" b="0" i="0" u="none" strike="noStrike" dirty="0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500" b="0" i="0" u="none" strike="noStrike" dirty="0">
                <a:solidFill>
                  <a:srgbClr val="717377"/>
                </a:solidFill>
                <a:ea typeface="Pretendard Regular"/>
              </a:rPr>
              <a:t>인지</a:t>
            </a:r>
            <a:r>
              <a:rPr lang="en-US" sz="2500" b="0" i="0" u="none" strike="noStrike" dirty="0">
                <a:solidFill>
                  <a:srgbClr val="717377"/>
                </a:solidFill>
                <a:latin typeface="Pretendard Regular"/>
              </a:rPr>
              <a:t>, </a:t>
            </a:r>
            <a:r>
              <a:rPr lang="ko-KR" sz="2500" b="0" i="0" u="none" strike="noStrike" dirty="0">
                <a:solidFill>
                  <a:srgbClr val="717377"/>
                </a:solidFill>
                <a:ea typeface="Pretendard Regular"/>
              </a:rPr>
              <a:t>네비게이션</a:t>
            </a:r>
            <a:r>
              <a:rPr lang="en-US" sz="2500" b="0" i="0" u="none" strike="noStrike" dirty="0">
                <a:solidFill>
                  <a:srgbClr val="717377"/>
                </a:solidFill>
                <a:latin typeface="Pretendard Regular"/>
              </a:rPr>
              <a:t>, </a:t>
            </a:r>
            <a:r>
              <a:rPr lang="ko-KR" sz="2500" b="0" i="0" u="none" strike="noStrike" dirty="0">
                <a:solidFill>
                  <a:srgbClr val="717377"/>
                </a:solidFill>
                <a:ea typeface="Pretendard Regular"/>
              </a:rPr>
              <a:t>객체</a:t>
            </a:r>
            <a:r>
              <a:rPr lang="en-US" sz="2500" b="0" i="0" u="none" strike="noStrike" dirty="0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500" b="0" i="0" u="none" strike="noStrike" dirty="0">
                <a:solidFill>
                  <a:srgbClr val="717377"/>
                </a:solidFill>
                <a:ea typeface="Pretendard Regular"/>
              </a:rPr>
              <a:t>인식</a:t>
            </a:r>
            <a:r>
              <a:rPr lang="en-US" sz="2500" b="0" i="0" u="none" strike="noStrike" dirty="0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500" b="0" i="0" u="none" strike="noStrike" dirty="0">
                <a:solidFill>
                  <a:srgbClr val="717377"/>
                </a:solidFill>
                <a:ea typeface="Pretendard Regular"/>
              </a:rPr>
              <a:t>및</a:t>
            </a:r>
            <a:r>
              <a:rPr lang="en-US" sz="2500" b="0" i="0" u="none" strike="noStrike" dirty="0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500" b="0" i="0" u="none" strike="noStrike" dirty="0" err="1">
                <a:solidFill>
                  <a:srgbClr val="717377"/>
                </a:solidFill>
                <a:ea typeface="Pretendard Regular"/>
              </a:rPr>
              <a:t>트래킹</a:t>
            </a:r>
            <a:r>
              <a:rPr lang="en-US" sz="2500" b="0" i="0" u="none" strike="noStrike" dirty="0">
                <a:solidFill>
                  <a:srgbClr val="717377"/>
                </a:solidFill>
                <a:latin typeface="Pretendard Regular"/>
              </a:rPr>
              <a:t>, </a:t>
            </a:r>
            <a:r>
              <a:rPr lang="ko-KR" sz="2500" b="0" i="0" u="none" strike="noStrike" dirty="0">
                <a:solidFill>
                  <a:srgbClr val="717377"/>
                </a:solidFill>
                <a:ea typeface="Pretendard Regular"/>
              </a:rPr>
              <a:t>관리자</a:t>
            </a:r>
            <a:r>
              <a:rPr lang="en-US" sz="2500" b="0" i="0" u="none" strike="noStrike" dirty="0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500" b="0" i="0" u="none" strike="noStrike" dirty="0">
                <a:solidFill>
                  <a:srgbClr val="717377"/>
                </a:solidFill>
                <a:ea typeface="Pretendard Regular"/>
              </a:rPr>
              <a:t>인터페이스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993900" y="4191000"/>
            <a:ext cx="14351000" cy="13970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24499"/>
              </a:lnSpc>
            </a:pPr>
            <a:r>
              <a:rPr lang="en-US" sz="2500" b="1" i="0" u="none" strike="noStrike" dirty="0">
                <a:solidFill>
                  <a:srgbClr val="717377"/>
                </a:solidFill>
                <a:latin typeface="Pretendard Regular"/>
              </a:rPr>
              <a:t>                                           </a:t>
            </a:r>
            <a:r>
              <a:rPr lang="en-US" sz="2500" b="1" i="0" u="none" strike="noStrike" dirty="0" smtClean="0">
                <a:solidFill>
                  <a:srgbClr val="717377"/>
                </a:solidFill>
                <a:latin typeface="Pretendard Regular"/>
              </a:rPr>
              <a:t>  </a:t>
            </a:r>
            <a:r>
              <a:rPr lang="en-US" sz="2500" b="1" i="0" u="none" strike="noStrike" dirty="0">
                <a:solidFill>
                  <a:srgbClr val="717377"/>
                </a:solidFill>
                <a:latin typeface="Pretendard Regular"/>
              </a:rPr>
              <a:t>     </a:t>
            </a:r>
            <a:r>
              <a:rPr lang="en-US" sz="2500" b="0" i="0" u="none" strike="noStrike" dirty="0">
                <a:solidFill>
                  <a:srgbClr val="717377"/>
                </a:solidFill>
                <a:latin typeface="Pretendard Regular"/>
              </a:rPr>
              <a:t>PC   :   Ubuntu 22.04, USB </a:t>
            </a:r>
            <a:r>
              <a:rPr lang="ko-KR" sz="2500" b="0" i="0" u="none" strike="noStrike" dirty="0">
                <a:solidFill>
                  <a:srgbClr val="717377"/>
                </a:solidFill>
                <a:ea typeface="Pretendard Regular"/>
              </a:rPr>
              <a:t>카메라</a:t>
            </a:r>
            <a:r>
              <a:rPr lang="en-US" sz="2500" b="0" i="0" u="none" strike="noStrike" dirty="0">
                <a:solidFill>
                  <a:srgbClr val="717377"/>
                </a:solidFill>
                <a:latin typeface="Pretendard Regular"/>
              </a:rPr>
              <a:t>, Wi-Fi </a:t>
            </a:r>
            <a:r>
              <a:rPr lang="ko-KR" sz="2500" b="0" i="0" u="none" strike="noStrike" dirty="0">
                <a:solidFill>
                  <a:srgbClr val="717377"/>
                </a:solidFill>
                <a:ea typeface="Pretendard Regular"/>
              </a:rPr>
              <a:t>연결</a:t>
            </a:r>
          </a:p>
          <a:p>
            <a:pPr lvl="0" algn="l">
              <a:lnSpc>
                <a:spcPct val="124499"/>
              </a:lnSpc>
            </a:pPr>
            <a:r>
              <a:rPr lang="en-US" sz="2500" b="1" i="0" u="none" strike="noStrike" dirty="0">
                <a:solidFill>
                  <a:srgbClr val="000000"/>
                </a:solidFill>
                <a:ea typeface="Pretendard Regular"/>
              </a:rPr>
              <a:t>･ </a:t>
            </a:r>
            <a:r>
              <a:rPr lang="ko-KR" sz="2500" b="1" i="0" u="none" strike="noStrike" dirty="0">
                <a:solidFill>
                  <a:srgbClr val="000000"/>
                </a:solidFill>
                <a:ea typeface="Pretendard Regular"/>
              </a:rPr>
              <a:t>하드웨어</a:t>
            </a:r>
            <a:r>
              <a:rPr lang="en-US" sz="2500" b="1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1" i="0" u="none" strike="noStrike" dirty="0">
                <a:solidFill>
                  <a:srgbClr val="000000"/>
                </a:solidFill>
                <a:ea typeface="Pretendard Regular"/>
              </a:rPr>
              <a:t>및</a:t>
            </a:r>
            <a:r>
              <a:rPr lang="en-US" sz="2500" b="1" i="0" u="none" strike="noStrike" dirty="0">
                <a:solidFill>
                  <a:srgbClr val="000000"/>
                </a:solidFill>
                <a:latin typeface="Pretendard Regular"/>
              </a:rPr>
              <a:t> OS </a:t>
            </a:r>
            <a:r>
              <a:rPr lang="ko-KR" sz="2500" b="1" i="0" u="none" strike="noStrike" dirty="0">
                <a:solidFill>
                  <a:srgbClr val="000000"/>
                </a:solidFill>
                <a:ea typeface="Pretendard Regular"/>
              </a:rPr>
              <a:t>요구사항</a:t>
            </a:r>
            <a:r>
              <a:rPr lang="en-US" sz="2500" b="0" i="0" u="none" strike="noStrike" dirty="0">
                <a:solidFill>
                  <a:srgbClr val="717377"/>
                </a:solidFill>
                <a:latin typeface="Pretendard Regular"/>
              </a:rPr>
              <a:t>   </a:t>
            </a:r>
            <a:r>
              <a:rPr lang="en-US" sz="2500" b="0" i="0" u="none" strike="noStrike" dirty="0" smtClean="0">
                <a:solidFill>
                  <a:srgbClr val="717377"/>
                </a:solidFill>
                <a:latin typeface="Pretendard Regular"/>
              </a:rPr>
              <a:t> </a:t>
            </a:r>
            <a:r>
              <a:rPr lang="en-US" sz="2500" b="0" i="0" u="none" strike="noStrike" dirty="0">
                <a:solidFill>
                  <a:srgbClr val="717377"/>
                </a:solidFill>
                <a:latin typeface="Pretendard Regular"/>
              </a:rPr>
              <a:t>  </a:t>
            </a:r>
            <a:r>
              <a:rPr lang="en-US" sz="2500" b="0" i="0" u="none" strike="noStrike" dirty="0" smtClean="0">
                <a:solidFill>
                  <a:srgbClr val="717377"/>
                </a:solidFill>
                <a:latin typeface="Pretendard Regular"/>
              </a:rPr>
              <a:t> </a:t>
            </a:r>
            <a:r>
              <a:rPr lang="en-US" sz="2500" b="0" i="0" u="none" strike="noStrike" dirty="0">
                <a:solidFill>
                  <a:srgbClr val="717377"/>
                </a:solidFill>
                <a:latin typeface="Pretendard Regular"/>
              </a:rPr>
              <a:t>  AMR   :   Jetson-Orin </a:t>
            </a:r>
            <a:r>
              <a:rPr lang="ko-KR" sz="2500" b="0" i="0" u="none" strike="noStrike" dirty="0">
                <a:solidFill>
                  <a:srgbClr val="717377"/>
                </a:solidFill>
                <a:ea typeface="Pretendard Regular"/>
              </a:rPr>
              <a:t>프로세서</a:t>
            </a:r>
            <a:r>
              <a:rPr lang="en-US" sz="2500" b="0" i="0" u="none" strike="noStrike" dirty="0">
                <a:solidFill>
                  <a:srgbClr val="717377"/>
                </a:solidFill>
                <a:latin typeface="Pretendard Regular"/>
              </a:rPr>
              <a:t>, LiDAR, </a:t>
            </a:r>
            <a:r>
              <a:rPr lang="ko-KR" sz="2500" b="0" i="0" u="none" strike="noStrike" dirty="0">
                <a:solidFill>
                  <a:srgbClr val="717377"/>
                </a:solidFill>
                <a:ea typeface="Pretendard Regular"/>
              </a:rPr>
              <a:t>최소</a:t>
            </a:r>
            <a:r>
              <a:rPr lang="en-US" sz="2500" b="0" i="0" u="none" strike="noStrike" dirty="0">
                <a:solidFill>
                  <a:srgbClr val="717377"/>
                </a:solidFill>
                <a:latin typeface="Pretendard Regular"/>
              </a:rPr>
              <a:t> 2</a:t>
            </a:r>
            <a:r>
              <a:rPr lang="ko-KR" sz="2500" b="0" i="0" u="none" strike="noStrike" dirty="0">
                <a:solidFill>
                  <a:srgbClr val="717377"/>
                </a:solidFill>
                <a:ea typeface="Pretendard Regular"/>
              </a:rPr>
              <a:t>시간</a:t>
            </a:r>
            <a:r>
              <a:rPr lang="en-US" sz="2500" b="0" i="0" u="none" strike="noStrike" dirty="0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500" b="0" i="0" u="none" strike="noStrike" dirty="0">
                <a:solidFill>
                  <a:srgbClr val="717377"/>
                </a:solidFill>
                <a:ea typeface="Pretendard Regular"/>
              </a:rPr>
              <a:t>배터리</a:t>
            </a:r>
          </a:p>
          <a:p>
            <a:pPr lvl="0" algn="l">
              <a:lnSpc>
                <a:spcPct val="124499"/>
              </a:lnSpc>
            </a:pPr>
            <a:r>
              <a:rPr lang="en-US" sz="2500" b="0" i="0" u="none" strike="noStrike" dirty="0">
                <a:solidFill>
                  <a:srgbClr val="717377"/>
                </a:solidFill>
                <a:latin typeface="Pretendard Regular"/>
              </a:rPr>
              <a:t>                                                    </a:t>
            </a:r>
            <a:r>
              <a:rPr lang="ko-KR" sz="2500" b="0" i="0" u="none" strike="noStrike" dirty="0">
                <a:solidFill>
                  <a:srgbClr val="717377"/>
                </a:solidFill>
                <a:ea typeface="Pretendard Regular"/>
              </a:rPr>
              <a:t>충전</a:t>
            </a:r>
            <a:r>
              <a:rPr lang="en-US" sz="2500" b="0" i="0" u="none" strike="noStrike" dirty="0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500" b="0" i="0" u="none" strike="noStrike" dirty="0">
                <a:solidFill>
                  <a:srgbClr val="717377"/>
                </a:solidFill>
                <a:ea typeface="Pretendard Regular"/>
              </a:rPr>
              <a:t>스테이션</a:t>
            </a:r>
            <a:r>
              <a:rPr lang="en-US" sz="2500" b="0" i="0" u="none" strike="noStrike" dirty="0">
                <a:solidFill>
                  <a:srgbClr val="717377"/>
                </a:solidFill>
                <a:latin typeface="Pretendard Regular"/>
              </a:rPr>
              <a:t>   :   20% </a:t>
            </a:r>
            <a:r>
              <a:rPr lang="ko-KR" sz="2500" b="0" i="0" u="none" strike="noStrike" dirty="0">
                <a:solidFill>
                  <a:srgbClr val="717377"/>
                </a:solidFill>
                <a:ea typeface="Pretendard Regular"/>
              </a:rPr>
              <a:t>이하</a:t>
            </a:r>
            <a:r>
              <a:rPr lang="en-US" sz="2500" b="0" i="0" u="none" strike="noStrike" dirty="0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500" b="0" i="0" u="none" strike="noStrike" dirty="0">
                <a:solidFill>
                  <a:srgbClr val="717377"/>
                </a:solidFill>
                <a:ea typeface="Pretendard Regular"/>
              </a:rPr>
              <a:t>시</a:t>
            </a:r>
            <a:r>
              <a:rPr lang="en-US" sz="2500" b="0" i="0" u="none" strike="noStrike" dirty="0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500" b="0" i="0" u="none" strike="noStrike" dirty="0">
                <a:solidFill>
                  <a:srgbClr val="717377"/>
                </a:solidFill>
                <a:ea typeface="Pretendard Regular"/>
              </a:rPr>
              <a:t>자동</a:t>
            </a:r>
            <a:r>
              <a:rPr lang="en-US" sz="2500" b="0" i="0" u="none" strike="noStrike" dirty="0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500" b="0" i="0" u="none" strike="noStrike" dirty="0">
                <a:solidFill>
                  <a:srgbClr val="717377"/>
                </a:solidFill>
                <a:ea typeface="Pretendard Regular"/>
              </a:rPr>
              <a:t>이동</a:t>
            </a:r>
            <a:r>
              <a:rPr lang="en-US" sz="2500" b="0" i="0" u="none" strike="noStrike" dirty="0">
                <a:solidFill>
                  <a:srgbClr val="717377"/>
                </a:solidFill>
                <a:latin typeface="Pretendard Regular"/>
              </a:rPr>
              <a:t>, </a:t>
            </a:r>
            <a:r>
              <a:rPr lang="ko-KR" sz="2500" b="0" i="0" u="none" strike="noStrike" dirty="0">
                <a:solidFill>
                  <a:srgbClr val="717377"/>
                </a:solidFill>
                <a:ea typeface="Pretendard Regular"/>
              </a:rPr>
              <a:t>수동</a:t>
            </a:r>
            <a:r>
              <a:rPr lang="en-US" sz="2500" b="0" i="0" u="none" strike="noStrike" dirty="0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500" b="0" i="0" u="none" strike="noStrike" dirty="0">
                <a:solidFill>
                  <a:srgbClr val="717377"/>
                </a:solidFill>
                <a:ea typeface="Pretendard Regular"/>
              </a:rPr>
              <a:t>배터리</a:t>
            </a:r>
            <a:r>
              <a:rPr lang="en-US" sz="2500" b="0" i="0" u="none" strike="noStrike" dirty="0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500" b="0" i="0" u="none" strike="noStrike" dirty="0">
                <a:solidFill>
                  <a:srgbClr val="717377"/>
                </a:solidFill>
                <a:ea typeface="Pretendard Regular"/>
              </a:rPr>
              <a:t>교체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006600" y="6172200"/>
            <a:ext cx="14351000" cy="9271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24499"/>
              </a:lnSpc>
            </a:pPr>
            <a:r>
              <a:rPr lang="en-US" sz="2500" b="1" i="0" u="none" strike="noStrike" dirty="0">
                <a:solidFill>
                  <a:srgbClr val="000000"/>
                </a:solidFill>
                <a:ea typeface="Pretendard Regular"/>
              </a:rPr>
              <a:t>･ </a:t>
            </a:r>
            <a:r>
              <a:rPr lang="ko-KR" sz="2500" b="1" i="0" u="none" strike="noStrike" dirty="0">
                <a:solidFill>
                  <a:srgbClr val="000000"/>
                </a:solidFill>
                <a:ea typeface="Pretendard Regular"/>
              </a:rPr>
              <a:t>소프트웨어</a:t>
            </a:r>
            <a:r>
              <a:rPr lang="en-US" sz="2500" b="1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1" i="0" u="none" strike="noStrike" dirty="0">
                <a:solidFill>
                  <a:srgbClr val="000000"/>
                </a:solidFill>
                <a:ea typeface="Pretendard Regular"/>
              </a:rPr>
              <a:t>요구사항</a:t>
            </a:r>
            <a:r>
              <a:rPr lang="en-US" sz="2500" b="1" i="0" u="none" strike="noStrike" dirty="0">
                <a:solidFill>
                  <a:srgbClr val="717377"/>
                </a:solidFill>
                <a:latin typeface="Pretendard Regular"/>
              </a:rPr>
              <a:t>                </a:t>
            </a:r>
            <a:r>
              <a:rPr lang="en-US" sz="2500" b="0" i="0" u="none" strike="noStrike" dirty="0">
                <a:solidFill>
                  <a:srgbClr val="717377"/>
                </a:solidFill>
                <a:latin typeface="Pretendard Regular"/>
              </a:rPr>
              <a:t>PC   :   Python3, ROS2, </a:t>
            </a:r>
            <a:r>
              <a:rPr lang="en-US" sz="2500" b="0" i="0" u="none" strike="noStrike" dirty="0" err="1">
                <a:solidFill>
                  <a:srgbClr val="717377"/>
                </a:solidFill>
                <a:latin typeface="Pretendard Regular"/>
              </a:rPr>
              <a:t>OpenCV</a:t>
            </a:r>
            <a:r>
              <a:rPr lang="en-US" sz="2500" b="0" i="0" u="none" strike="noStrike" dirty="0">
                <a:solidFill>
                  <a:srgbClr val="717377"/>
                </a:solidFill>
                <a:latin typeface="Pretendard Regular"/>
              </a:rPr>
              <a:t>, YOLO(</a:t>
            </a:r>
            <a:r>
              <a:rPr lang="en-US" sz="2500" b="0" i="0" u="none" strike="noStrike" dirty="0" err="1">
                <a:solidFill>
                  <a:srgbClr val="717377"/>
                </a:solidFill>
                <a:latin typeface="Pretendard Regular"/>
              </a:rPr>
              <a:t>Ultralytics</a:t>
            </a:r>
            <a:r>
              <a:rPr lang="en-US" sz="2500" b="0" i="0" u="none" strike="noStrike" dirty="0">
                <a:solidFill>
                  <a:srgbClr val="717377"/>
                </a:solidFill>
                <a:latin typeface="Pretendard Regular"/>
              </a:rPr>
              <a:t>), Flask, SQLite3</a:t>
            </a:r>
          </a:p>
          <a:p>
            <a:pPr lvl="0" algn="l">
              <a:lnSpc>
                <a:spcPct val="124499"/>
              </a:lnSpc>
            </a:pPr>
            <a:r>
              <a:rPr lang="en-US" sz="2500" b="0" i="0" u="none" strike="noStrike" dirty="0">
                <a:solidFill>
                  <a:srgbClr val="717377"/>
                </a:solidFill>
                <a:latin typeface="Pretendard Regular"/>
              </a:rPr>
              <a:t>                                                    AMR   :   ROS2, </a:t>
            </a:r>
            <a:r>
              <a:rPr lang="en-US" sz="2500" b="0" i="0" u="none" strike="noStrike" dirty="0" err="1">
                <a:solidFill>
                  <a:srgbClr val="717377"/>
                </a:solidFill>
                <a:latin typeface="Pretendard Regular"/>
              </a:rPr>
              <a:t>OpenCV</a:t>
            </a:r>
            <a:r>
              <a:rPr lang="en-US" sz="2500" b="0" i="0" u="none" strike="noStrike" dirty="0">
                <a:solidFill>
                  <a:srgbClr val="717377"/>
                </a:solidFill>
                <a:latin typeface="Pretendard Regular"/>
              </a:rPr>
              <a:t>, SLAM, YOLO(</a:t>
            </a:r>
            <a:r>
              <a:rPr lang="en-US" sz="2500" b="0" i="0" u="none" strike="noStrike" dirty="0" err="1">
                <a:solidFill>
                  <a:srgbClr val="717377"/>
                </a:solidFill>
                <a:latin typeface="Pretendard Regular"/>
              </a:rPr>
              <a:t>Ultralytics</a:t>
            </a:r>
            <a:r>
              <a:rPr lang="en-US" sz="2500" b="0" i="0" u="none" strike="noStrike" dirty="0">
                <a:solidFill>
                  <a:srgbClr val="717377"/>
                </a:solidFill>
                <a:latin typeface="Pretendard Regular"/>
              </a:rPr>
              <a:t>)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993900" y="7569200"/>
            <a:ext cx="14351000" cy="13970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24499"/>
              </a:lnSpc>
            </a:pPr>
            <a:r>
              <a:rPr lang="en-US" sz="2500" b="1" i="0" u="none" strike="noStrike" dirty="0">
                <a:solidFill>
                  <a:srgbClr val="717377"/>
                </a:solidFill>
                <a:latin typeface="Pretendard Regular"/>
              </a:rPr>
              <a:t>                                           </a:t>
            </a:r>
            <a:r>
              <a:rPr lang="en-US" sz="2500" b="1" i="0" u="none" strike="noStrike" dirty="0" smtClean="0">
                <a:solidFill>
                  <a:srgbClr val="717377"/>
                </a:solidFill>
                <a:latin typeface="Pretendard Regular"/>
              </a:rPr>
              <a:t> </a:t>
            </a:r>
            <a:r>
              <a:rPr lang="en-US" sz="2500" b="1" i="0" u="none" strike="noStrike" dirty="0">
                <a:solidFill>
                  <a:srgbClr val="717377"/>
                </a:solidFill>
                <a:latin typeface="Pretendard Regular"/>
              </a:rPr>
              <a:t>      </a:t>
            </a:r>
            <a:r>
              <a:rPr lang="ko-KR" sz="2500" b="0" i="0" u="none" strike="noStrike" dirty="0">
                <a:solidFill>
                  <a:srgbClr val="717377"/>
                </a:solidFill>
                <a:ea typeface="Pretendard Regular"/>
              </a:rPr>
              <a:t>실시간</a:t>
            </a:r>
            <a:r>
              <a:rPr lang="en-US" sz="2500" b="0" i="0" u="none" strike="noStrike" dirty="0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500" b="0" i="0" u="none" strike="noStrike" dirty="0">
                <a:solidFill>
                  <a:srgbClr val="717377"/>
                </a:solidFill>
                <a:ea typeface="Pretendard Regular"/>
              </a:rPr>
              <a:t>데이터</a:t>
            </a:r>
            <a:r>
              <a:rPr lang="en-US" sz="2500" b="0" i="0" u="none" strike="noStrike" dirty="0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500" b="0" i="0" u="none" strike="noStrike" dirty="0">
                <a:solidFill>
                  <a:srgbClr val="717377"/>
                </a:solidFill>
                <a:ea typeface="Pretendard Regular"/>
              </a:rPr>
              <a:t>처리</a:t>
            </a:r>
            <a:r>
              <a:rPr lang="en-US" sz="2500" b="0" i="0" u="none" strike="noStrike" dirty="0">
                <a:solidFill>
                  <a:srgbClr val="717377"/>
                </a:solidFill>
                <a:latin typeface="Pretendard Regular"/>
              </a:rPr>
              <a:t>   :   </a:t>
            </a:r>
            <a:r>
              <a:rPr lang="ko-KR" sz="2500" b="0" i="0" u="none" strike="noStrike" dirty="0">
                <a:solidFill>
                  <a:srgbClr val="717377"/>
                </a:solidFill>
                <a:ea typeface="Pretendard Regular"/>
              </a:rPr>
              <a:t>군집도</a:t>
            </a:r>
            <a:r>
              <a:rPr lang="en-US" sz="2500" b="0" i="0" u="none" strike="noStrike" dirty="0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500" b="0" i="0" u="none" strike="noStrike" dirty="0">
                <a:solidFill>
                  <a:srgbClr val="717377"/>
                </a:solidFill>
                <a:ea typeface="Pretendard Regular"/>
              </a:rPr>
              <a:t>분석</a:t>
            </a:r>
            <a:r>
              <a:rPr lang="en-US" sz="2500" b="0" i="0" u="none" strike="noStrike" dirty="0">
                <a:solidFill>
                  <a:srgbClr val="717377"/>
                </a:solidFill>
                <a:latin typeface="Pretendard Regular"/>
              </a:rPr>
              <a:t>, AMR </a:t>
            </a:r>
            <a:r>
              <a:rPr lang="ko-KR" sz="2500" b="0" i="0" u="none" strike="noStrike" dirty="0">
                <a:solidFill>
                  <a:srgbClr val="717377"/>
                </a:solidFill>
                <a:ea typeface="Pretendard Regular"/>
              </a:rPr>
              <a:t>위치</a:t>
            </a:r>
            <a:r>
              <a:rPr lang="en-US" sz="2500" b="0" i="0" u="none" strike="noStrike" dirty="0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500" b="0" i="0" u="none" strike="noStrike" dirty="0" err="1">
                <a:solidFill>
                  <a:srgbClr val="717377"/>
                </a:solidFill>
                <a:ea typeface="Pretendard Regular"/>
              </a:rPr>
              <a:t>좌표화</a:t>
            </a:r>
            <a:r>
              <a:rPr lang="en-US" sz="2500" b="0" i="0" u="none" strike="noStrike" dirty="0">
                <a:solidFill>
                  <a:srgbClr val="717377"/>
                </a:solidFill>
                <a:latin typeface="Pretendard Regular"/>
              </a:rPr>
              <a:t>(SLAM)</a:t>
            </a:r>
          </a:p>
          <a:p>
            <a:pPr lvl="0" algn="l">
              <a:lnSpc>
                <a:spcPct val="124499"/>
              </a:lnSpc>
            </a:pPr>
            <a:r>
              <a:rPr lang="en-US" sz="2500" b="1" i="0" u="none" strike="noStrike" dirty="0">
                <a:solidFill>
                  <a:srgbClr val="000000"/>
                </a:solidFill>
                <a:ea typeface="Pretendard Regular"/>
              </a:rPr>
              <a:t>･ </a:t>
            </a:r>
            <a:r>
              <a:rPr lang="ko-KR" sz="2500" b="1" i="0" u="none" strike="noStrike" dirty="0">
                <a:solidFill>
                  <a:srgbClr val="000000"/>
                </a:solidFill>
                <a:ea typeface="Pretendard Regular"/>
              </a:rPr>
              <a:t>주요</a:t>
            </a:r>
            <a:r>
              <a:rPr lang="en-US" sz="2500" b="1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1" i="0" u="none" strike="noStrike" dirty="0">
                <a:solidFill>
                  <a:srgbClr val="000000"/>
                </a:solidFill>
                <a:ea typeface="Pretendard Regular"/>
              </a:rPr>
              <a:t>기능</a:t>
            </a:r>
            <a:r>
              <a:rPr lang="en-US" sz="2500" b="0" i="0" u="none" strike="noStrike" dirty="0">
                <a:solidFill>
                  <a:srgbClr val="717377"/>
                </a:solidFill>
                <a:latin typeface="Pretendard Regular"/>
              </a:rPr>
              <a:t>                                  </a:t>
            </a:r>
            <a:r>
              <a:rPr lang="ko-KR" sz="2500" b="0" i="0" u="none" strike="noStrike" dirty="0">
                <a:solidFill>
                  <a:srgbClr val="717377"/>
                </a:solidFill>
                <a:ea typeface="Pretendard Regular"/>
              </a:rPr>
              <a:t>저장</a:t>
            </a:r>
            <a:r>
              <a:rPr lang="en-US" sz="2500" b="0" i="0" u="none" strike="noStrike" dirty="0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500" b="0" i="0" u="none" strike="noStrike" dirty="0">
                <a:solidFill>
                  <a:srgbClr val="717377"/>
                </a:solidFill>
                <a:ea typeface="Pretendard Regular"/>
              </a:rPr>
              <a:t>및</a:t>
            </a:r>
            <a:r>
              <a:rPr lang="en-US" sz="2500" b="0" i="0" u="none" strike="noStrike" dirty="0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500" b="0" i="0" u="none" strike="noStrike" dirty="0">
                <a:solidFill>
                  <a:srgbClr val="717377"/>
                </a:solidFill>
                <a:ea typeface="Pretendard Regular"/>
              </a:rPr>
              <a:t>보관</a:t>
            </a:r>
            <a:r>
              <a:rPr lang="en-US" sz="2500" b="0" i="0" u="none" strike="noStrike" dirty="0">
                <a:solidFill>
                  <a:srgbClr val="717377"/>
                </a:solidFill>
                <a:latin typeface="Pretendard Regular"/>
              </a:rPr>
              <a:t>   :   </a:t>
            </a:r>
            <a:r>
              <a:rPr lang="ko-KR" sz="2500" b="0" i="0" u="none" strike="noStrike" dirty="0">
                <a:solidFill>
                  <a:srgbClr val="717377"/>
                </a:solidFill>
                <a:ea typeface="Pretendard Regular"/>
              </a:rPr>
              <a:t>이벤트</a:t>
            </a:r>
            <a:r>
              <a:rPr lang="en-US" sz="2500" b="0" i="0" u="none" strike="noStrike" dirty="0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500" b="0" i="0" u="none" strike="noStrike" dirty="0">
                <a:solidFill>
                  <a:srgbClr val="717377"/>
                </a:solidFill>
                <a:ea typeface="Pretendard Regular"/>
              </a:rPr>
              <a:t>정보</a:t>
            </a:r>
            <a:r>
              <a:rPr lang="en-US" sz="2500" b="0" i="0" u="none" strike="noStrike" dirty="0">
                <a:solidFill>
                  <a:srgbClr val="717377"/>
                </a:solidFill>
                <a:latin typeface="Pretendard Regular"/>
              </a:rPr>
              <a:t>(DB </a:t>
            </a:r>
            <a:r>
              <a:rPr lang="ko-KR" sz="2500" b="0" i="0" u="none" strike="noStrike" dirty="0">
                <a:solidFill>
                  <a:srgbClr val="717377"/>
                </a:solidFill>
                <a:ea typeface="Pretendard Regular"/>
              </a:rPr>
              <a:t>저장</a:t>
            </a:r>
            <a:r>
              <a:rPr lang="en-US" sz="2500" b="0" i="0" u="none" strike="noStrike" dirty="0">
                <a:solidFill>
                  <a:srgbClr val="717377"/>
                </a:solidFill>
                <a:latin typeface="Pretendard Regular"/>
              </a:rPr>
              <a:t>)</a:t>
            </a:r>
          </a:p>
          <a:p>
            <a:pPr lvl="0" algn="l">
              <a:lnSpc>
                <a:spcPct val="124499"/>
              </a:lnSpc>
            </a:pPr>
            <a:r>
              <a:rPr lang="en-US" sz="2500" b="0" i="0" u="none" strike="noStrike" dirty="0">
                <a:solidFill>
                  <a:srgbClr val="717377"/>
                </a:solidFill>
                <a:latin typeface="Pretendard Regular"/>
              </a:rPr>
              <a:t>                                                    </a:t>
            </a:r>
            <a:r>
              <a:rPr lang="ko-KR" sz="2500" b="0" i="0" u="none" strike="noStrike" dirty="0">
                <a:solidFill>
                  <a:srgbClr val="717377"/>
                </a:solidFill>
                <a:ea typeface="Pretendard Regular"/>
              </a:rPr>
              <a:t>관리자</a:t>
            </a:r>
            <a:r>
              <a:rPr lang="en-US" sz="2500" b="0" i="0" u="none" strike="noStrike" dirty="0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500" b="0" i="0" u="none" strike="noStrike" dirty="0">
                <a:solidFill>
                  <a:srgbClr val="717377"/>
                </a:solidFill>
                <a:ea typeface="Pretendard Regular"/>
              </a:rPr>
              <a:t>인터페이스</a:t>
            </a:r>
            <a:r>
              <a:rPr lang="en-US" sz="2500" b="0" i="0" u="none" strike="noStrike" dirty="0">
                <a:solidFill>
                  <a:srgbClr val="717377"/>
                </a:solidFill>
                <a:latin typeface="Pretendard Regular"/>
              </a:rPr>
              <a:t>   :   </a:t>
            </a:r>
            <a:r>
              <a:rPr lang="ko-KR" sz="2500" b="0" i="0" u="none" strike="noStrike" dirty="0">
                <a:solidFill>
                  <a:srgbClr val="717377"/>
                </a:solidFill>
                <a:ea typeface="Pretendard Regular"/>
              </a:rPr>
              <a:t>실시간</a:t>
            </a:r>
            <a:r>
              <a:rPr lang="en-US" sz="2500" b="0" i="0" u="none" strike="noStrike" dirty="0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500" b="0" i="0" u="none" strike="noStrike" dirty="0">
                <a:solidFill>
                  <a:srgbClr val="717377"/>
                </a:solidFill>
                <a:ea typeface="Pretendard Regular"/>
              </a:rPr>
              <a:t>모니터링</a:t>
            </a:r>
            <a:r>
              <a:rPr lang="en-US" sz="2500" b="0" i="0" u="none" strike="noStrike" dirty="0">
                <a:solidFill>
                  <a:srgbClr val="717377"/>
                </a:solidFill>
                <a:latin typeface="Pretendard Regular"/>
              </a:rPr>
              <a:t>, </a:t>
            </a:r>
            <a:r>
              <a:rPr lang="ko-KR" sz="2500" b="0" i="0" u="none" strike="noStrike" dirty="0">
                <a:solidFill>
                  <a:srgbClr val="717377"/>
                </a:solidFill>
                <a:ea typeface="Pretendard Regular"/>
              </a:rPr>
              <a:t>비상</a:t>
            </a:r>
            <a:r>
              <a:rPr lang="en-US" sz="2500" b="0" i="0" u="none" strike="noStrike" dirty="0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500" b="0" i="0" u="none" strike="noStrike" dirty="0">
                <a:solidFill>
                  <a:srgbClr val="717377"/>
                </a:solidFill>
                <a:ea typeface="Pretendard Regular"/>
              </a:rPr>
              <a:t>정지</a:t>
            </a:r>
            <a:r>
              <a:rPr lang="en-US" sz="2500" b="0" i="0" u="none" strike="noStrike" dirty="0">
                <a:solidFill>
                  <a:srgbClr val="717377"/>
                </a:solidFill>
                <a:latin typeface="Pretendard Regular"/>
              </a:rPr>
              <a:t>, </a:t>
            </a:r>
            <a:r>
              <a:rPr lang="ko-KR" sz="2500" b="0" i="0" u="none" strike="noStrike" dirty="0">
                <a:solidFill>
                  <a:srgbClr val="717377"/>
                </a:solidFill>
                <a:ea typeface="Pretendard Regular"/>
              </a:rPr>
              <a:t>이벤트</a:t>
            </a:r>
            <a:r>
              <a:rPr lang="en-US" sz="2500" b="0" i="0" u="none" strike="noStrike" dirty="0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500" b="0" i="0" u="none" strike="noStrike" dirty="0">
                <a:solidFill>
                  <a:srgbClr val="717377"/>
                </a:solidFill>
                <a:ea typeface="Pretendard Regular"/>
              </a:rPr>
              <a:t>로그</a:t>
            </a:r>
            <a:r>
              <a:rPr lang="en-US" sz="2500" b="0" i="0" u="none" strike="noStrike" dirty="0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500" b="0" i="0" u="none" strike="noStrike" dirty="0">
                <a:solidFill>
                  <a:srgbClr val="717377"/>
                </a:solidFill>
                <a:ea typeface="Pretendard Regular"/>
              </a:rPr>
              <a:t>디스플레이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31800"/>
            <a:ext cx="17360900" cy="9423400"/>
          </a:xfrm>
          <a:prstGeom prst="rect">
            <a:avLst/>
          </a:prstGeom>
          <a:effectLst>
            <a:outerShdw blurRad="1106733" dist="362644" dir="4020000">
              <a:srgbClr val="000000">
                <a:alpha val="50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9100" y="660400"/>
            <a:ext cx="7289800" cy="444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9800" y="774700"/>
            <a:ext cx="228600" cy="228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8100" y="774700"/>
            <a:ext cx="2286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63700" y="774700"/>
            <a:ext cx="228600" cy="228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106900" y="736600"/>
            <a:ext cx="228600" cy="279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9800" y="3009900"/>
            <a:ext cx="16395700" cy="6235700"/>
          </a:xfrm>
          <a:prstGeom prst="rect">
            <a:avLst/>
          </a:prstGeom>
          <a:effectLst>
            <a:outerShdw blurRad="727488" dist="240063" dir="4020000">
              <a:srgbClr val="000000">
                <a:alpha val="20000"/>
              </a:srgbClr>
            </a:outerShdw>
          </a:effectLst>
        </p:spPr>
      </p:pic>
      <p:sp>
        <p:nvSpPr>
          <p:cNvPr id="10" name="TextBox 10"/>
          <p:cNvSpPr txBox="1"/>
          <p:nvPr/>
        </p:nvSpPr>
        <p:spPr>
          <a:xfrm>
            <a:off x="6845300" y="698500"/>
            <a:ext cx="45974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FFFFFF"/>
                </a:solidFill>
                <a:latin typeface="Pretendard Light"/>
              </a:rPr>
              <a:t>System Design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334000" y="1854200"/>
            <a:ext cx="76200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4000" b="0" i="0" u="none" strike="noStrike">
                <a:solidFill>
                  <a:srgbClr val="000000"/>
                </a:solidFill>
                <a:latin typeface="Pretendard Bold"/>
              </a:rPr>
              <a:t>System Design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44600" y="3683000"/>
            <a:ext cx="15887700" cy="48260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24499"/>
              </a:lnSpc>
            </a:pPr>
            <a:r>
              <a:rPr lang="en-US" sz="3000" b="1" i="0" u="none" strike="noStrike">
                <a:solidFill>
                  <a:srgbClr val="000000"/>
                </a:solidFill>
                <a:ea typeface="Pretendard Regular"/>
              </a:rPr>
              <a:t>･ </a:t>
            </a:r>
            <a:r>
              <a:rPr lang="ko-KR" sz="3000" b="1" i="0" u="none" strike="noStrike">
                <a:solidFill>
                  <a:srgbClr val="000000"/>
                </a:solidFill>
                <a:ea typeface="Pretendard Regular"/>
              </a:rPr>
              <a:t>데이터</a:t>
            </a:r>
            <a:r>
              <a:rPr lang="en-US" sz="3000" b="1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1" i="0" u="none" strike="noStrike">
                <a:solidFill>
                  <a:srgbClr val="000000"/>
                </a:solidFill>
                <a:ea typeface="Pretendard Regular"/>
              </a:rPr>
              <a:t>흐름</a:t>
            </a:r>
            <a:r>
              <a:rPr lang="en-US" sz="3000" b="1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1" i="0" u="none" strike="noStrike">
                <a:solidFill>
                  <a:srgbClr val="000000"/>
                </a:solidFill>
                <a:ea typeface="Pretendard Regular"/>
              </a:rPr>
              <a:t>설계</a:t>
            </a:r>
          </a:p>
          <a:p>
            <a:pPr lvl="0" algn="l">
              <a:lnSpc>
                <a:spcPct val="124499"/>
              </a:lnSpc>
            </a:pPr>
            <a:endParaRPr lang="ko-KR" sz="3000" b="1" i="0" u="none" strike="noStrike">
              <a:solidFill>
                <a:srgbClr val="000000"/>
              </a:solidFill>
              <a:ea typeface="Pretendard Regular"/>
            </a:endParaRPr>
          </a:p>
          <a:p>
            <a:pPr lvl="0" algn="l">
              <a:lnSpc>
                <a:spcPct val="124499"/>
              </a:lnSpc>
            </a:pPr>
            <a:r>
              <a:rPr lang="en-US" sz="2500" b="0" i="0" u="none" strike="noStrike">
                <a:solidFill>
                  <a:srgbClr val="717377"/>
                </a:solidFill>
                <a:latin typeface="Pretendard Regular"/>
              </a:rPr>
              <a:t>                             CCTV   :   </a:t>
            </a:r>
            <a:r>
              <a:rPr lang="ko-KR" sz="2500" b="0" i="0" u="none" strike="noStrike">
                <a:solidFill>
                  <a:srgbClr val="717377"/>
                </a:solidFill>
                <a:ea typeface="Pretendard Regular"/>
              </a:rPr>
              <a:t>군집도</a:t>
            </a:r>
            <a:r>
              <a:rPr lang="en-US" sz="25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717377"/>
                </a:solidFill>
                <a:ea typeface="Pretendard Regular"/>
              </a:rPr>
              <a:t>분석을</a:t>
            </a:r>
            <a:r>
              <a:rPr lang="en-US" sz="25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717377"/>
                </a:solidFill>
                <a:ea typeface="Pretendard Regular"/>
              </a:rPr>
              <a:t>위해</a:t>
            </a:r>
            <a:r>
              <a:rPr lang="en-US" sz="25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717377"/>
                </a:solidFill>
                <a:ea typeface="Pretendard Regular"/>
              </a:rPr>
              <a:t>관람객</a:t>
            </a:r>
            <a:r>
              <a:rPr lang="en-US" sz="25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717377"/>
                </a:solidFill>
                <a:ea typeface="Pretendard Regular"/>
              </a:rPr>
              <a:t>위치와</a:t>
            </a:r>
            <a:r>
              <a:rPr lang="en-US" sz="25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717377"/>
                </a:solidFill>
                <a:ea typeface="Pretendard Regular"/>
              </a:rPr>
              <a:t>숫자</a:t>
            </a:r>
            <a:r>
              <a:rPr lang="en-US" sz="25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717377"/>
                </a:solidFill>
                <a:ea typeface="Pretendard Regular"/>
              </a:rPr>
              <a:t>데이터를</a:t>
            </a:r>
            <a:r>
              <a:rPr lang="en-US" sz="25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717377"/>
                </a:solidFill>
                <a:ea typeface="Pretendard Regular"/>
              </a:rPr>
              <a:t>중앙</a:t>
            </a:r>
            <a:r>
              <a:rPr lang="en-US" sz="25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717377"/>
                </a:solidFill>
                <a:ea typeface="Pretendard Regular"/>
              </a:rPr>
              <a:t>서버로</a:t>
            </a:r>
            <a:r>
              <a:rPr lang="en-US" sz="25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717377"/>
                </a:solidFill>
                <a:ea typeface="Pretendard Regular"/>
              </a:rPr>
              <a:t>송신</a:t>
            </a:r>
          </a:p>
          <a:p>
            <a:pPr lvl="0" algn="l">
              <a:lnSpc>
                <a:spcPct val="124499"/>
              </a:lnSpc>
            </a:pPr>
            <a:r>
              <a:rPr lang="en-US" sz="2500" b="0" i="0" u="none" strike="noStrike">
                <a:solidFill>
                  <a:srgbClr val="717377"/>
                </a:solidFill>
                <a:latin typeface="Pretendard Regular"/>
              </a:rPr>
              <a:t>   </a:t>
            </a:r>
            <a:r>
              <a:rPr lang="ko-KR" sz="2500" b="0" i="0" u="none" strike="noStrike">
                <a:solidFill>
                  <a:srgbClr val="717377"/>
                </a:solidFill>
                <a:ea typeface="Pretendard Regular"/>
              </a:rPr>
              <a:t>데이터</a:t>
            </a:r>
            <a:r>
              <a:rPr lang="en-US" sz="25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717377"/>
                </a:solidFill>
                <a:ea typeface="Pretendard Regular"/>
              </a:rPr>
              <a:t>수집</a:t>
            </a:r>
            <a:r>
              <a:rPr lang="en-US" sz="2500" b="0" i="0" u="none" strike="noStrike">
                <a:solidFill>
                  <a:srgbClr val="717377"/>
                </a:solidFill>
                <a:latin typeface="Pretendard Regular"/>
              </a:rPr>
              <a:t>   -   AMR </a:t>
            </a:r>
            <a:r>
              <a:rPr lang="ko-KR" sz="2500" b="0" i="0" u="none" strike="noStrike">
                <a:solidFill>
                  <a:srgbClr val="717377"/>
                </a:solidFill>
                <a:ea typeface="Pretendard Regular"/>
              </a:rPr>
              <a:t>카메라</a:t>
            </a:r>
            <a:r>
              <a:rPr lang="en-US" sz="2500" b="0" i="0" u="none" strike="noStrike">
                <a:solidFill>
                  <a:srgbClr val="717377"/>
                </a:solidFill>
                <a:latin typeface="Pretendard Regular"/>
              </a:rPr>
              <a:t>   :   </a:t>
            </a:r>
            <a:r>
              <a:rPr lang="ko-KR" sz="2500" b="0" i="0" u="none" strike="noStrike">
                <a:solidFill>
                  <a:srgbClr val="717377"/>
                </a:solidFill>
                <a:ea typeface="Pretendard Regular"/>
              </a:rPr>
              <a:t>사람</a:t>
            </a:r>
            <a:r>
              <a:rPr lang="en-US" sz="25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717377"/>
                </a:solidFill>
                <a:ea typeface="Pretendard Regular"/>
              </a:rPr>
              <a:t>객체</a:t>
            </a:r>
            <a:r>
              <a:rPr lang="en-US" sz="25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717377"/>
                </a:solidFill>
                <a:ea typeface="Pretendard Regular"/>
              </a:rPr>
              <a:t>인식</a:t>
            </a:r>
            <a:r>
              <a:rPr lang="en-US" sz="25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717377"/>
                </a:solidFill>
                <a:ea typeface="Pretendard Regular"/>
              </a:rPr>
              <a:t>및</a:t>
            </a:r>
            <a:r>
              <a:rPr lang="en-US" sz="25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717377"/>
                </a:solidFill>
                <a:ea typeface="Pretendard Regular"/>
              </a:rPr>
              <a:t>추적</a:t>
            </a:r>
            <a:r>
              <a:rPr lang="en-US" sz="25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717377"/>
                </a:solidFill>
                <a:ea typeface="Pretendard Regular"/>
              </a:rPr>
              <a:t>데이터</a:t>
            </a:r>
            <a:r>
              <a:rPr lang="en-US" sz="25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717377"/>
                </a:solidFill>
                <a:ea typeface="Pretendard Regular"/>
              </a:rPr>
              <a:t>생성</a:t>
            </a:r>
          </a:p>
          <a:p>
            <a:pPr lvl="0" algn="l">
              <a:lnSpc>
                <a:spcPct val="124499"/>
              </a:lnSpc>
            </a:pPr>
            <a:r>
              <a:rPr lang="en-US" sz="2500" b="0" i="0" u="none" strike="noStrike">
                <a:solidFill>
                  <a:srgbClr val="717377"/>
                </a:solidFill>
                <a:latin typeface="Pretendard Regular"/>
              </a:rPr>
              <a:t>                             LiDAR   :   </a:t>
            </a:r>
            <a:r>
              <a:rPr lang="ko-KR" sz="2500" b="0" i="0" u="none" strike="noStrike">
                <a:solidFill>
                  <a:srgbClr val="717377"/>
                </a:solidFill>
                <a:ea typeface="Pretendard Regular"/>
              </a:rPr>
              <a:t>움직임이</a:t>
            </a:r>
            <a:r>
              <a:rPr lang="en-US" sz="25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717377"/>
                </a:solidFill>
                <a:ea typeface="Pretendard Regular"/>
              </a:rPr>
              <a:t>많은</a:t>
            </a:r>
            <a:r>
              <a:rPr lang="en-US" sz="25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717377"/>
                </a:solidFill>
                <a:ea typeface="Pretendard Regular"/>
              </a:rPr>
              <a:t>대상을</a:t>
            </a:r>
            <a:r>
              <a:rPr lang="en-US" sz="25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717377"/>
                </a:solidFill>
                <a:ea typeface="Pretendard Regular"/>
              </a:rPr>
              <a:t>추적하며</a:t>
            </a:r>
            <a:r>
              <a:rPr lang="en-US" sz="25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717377"/>
                </a:solidFill>
                <a:ea typeface="Pretendard Regular"/>
              </a:rPr>
              <a:t>거리</a:t>
            </a:r>
            <a:r>
              <a:rPr lang="en-US" sz="25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717377"/>
                </a:solidFill>
                <a:ea typeface="Pretendard Regular"/>
              </a:rPr>
              <a:t>조정</a:t>
            </a:r>
          </a:p>
          <a:p>
            <a:pPr lvl="0" algn="l">
              <a:lnSpc>
                <a:spcPct val="124499"/>
              </a:lnSpc>
            </a:pPr>
            <a:endParaRPr lang="ko-KR" sz="2500" b="0" i="0" u="none" strike="noStrike">
              <a:solidFill>
                <a:srgbClr val="717377"/>
              </a:solidFill>
              <a:ea typeface="Pretendard Regular"/>
            </a:endParaRPr>
          </a:p>
          <a:p>
            <a:pPr lvl="0" algn="l">
              <a:lnSpc>
                <a:spcPct val="124499"/>
              </a:lnSpc>
            </a:pPr>
            <a:r>
              <a:rPr lang="en-US" sz="2500" b="0" i="0" u="none" strike="noStrike">
                <a:solidFill>
                  <a:srgbClr val="717377"/>
                </a:solidFill>
                <a:latin typeface="Pretendard Regular"/>
              </a:rPr>
              <a:t>   </a:t>
            </a:r>
            <a:r>
              <a:rPr lang="ko-KR" sz="2500" b="0" i="0" u="none" strike="noStrike">
                <a:solidFill>
                  <a:srgbClr val="717377"/>
                </a:solidFill>
                <a:ea typeface="Pretendard Regular"/>
              </a:rPr>
              <a:t>데이터</a:t>
            </a:r>
            <a:r>
              <a:rPr lang="en-US" sz="25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717377"/>
                </a:solidFill>
                <a:ea typeface="Pretendard Regular"/>
              </a:rPr>
              <a:t>처리</a:t>
            </a:r>
            <a:r>
              <a:rPr lang="en-US" sz="2500" b="0" i="0" u="none" strike="noStrike">
                <a:solidFill>
                  <a:srgbClr val="717377"/>
                </a:solidFill>
                <a:latin typeface="Pretendard Regular"/>
              </a:rPr>
              <a:t>   -   </a:t>
            </a:r>
            <a:r>
              <a:rPr lang="ko-KR" sz="2500" b="0" i="0" u="none" strike="noStrike">
                <a:solidFill>
                  <a:srgbClr val="717377"/>
                </a:solidFill>
                <a:ea typeface="Pretendard Regular"/>
              </a:rPr>
              <a:t>중앙</a:t>
            </a:r>
            <a:r>
              <a:rPr lang="en-US" sz="25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717377"/>
                </a:solidFill>
                <a:ea typeface="Pretendard Regular"/>
              </a:rPr>
              <a:t>서버</a:t>
            </a:r>
            <a:r>
              <a:rPr lang="en-US" sz="2500" b="0" i="0" u="none" strike="noStrike">
                <a:solidFill>
                  <a:srgbClr val="717377"/>
                </a:solidFill>
                <a:latin typeface="Pretendard Regular"/>
              </a:rPr>
              <a:t>   :   YOLO </a:t>
            </a:r>
            <a:r>
              <a:rPr lang="ko-KR" sz="2500" b="0" i="0" u="none" strike="noStrike">
                <a:solidFill>
                  <a:srgbClr val="717377"/>
                </a:solidFill>
                <a:ea typeface="Pretendard Regular"/>
              </a:rPr>
              <a:t>및</a:t>
            </a:r>
            <a:r>
              <a:rPr lang="en-US" sz="2500" b="0" i="0" u="none" strike="noStrike">
                <a:solidFill>
                  <a:srgbClr val="717377"/>
                </a:solidFill>
                <a:latin typeface="Pretendard Regular"/>
              </a:rPr>
              <a:t> OpenCV</a:t>
            </a:r>
            <a:r>
              <a:rPr lang="ko-KR" sz="2500" b="0" i="0" u="none" strike="noStrike">
                <a:solidFill>
                  <a:srgbClr val="717377"/>
                </a:solidFill>
                <a:ea typeface="Pretendard Regular"/>
              </a:rPr>
              <a:t>로</a:t>
            </a:r>
            <a:r>
              <a:rPr lang="en-US" sz="2500" b="0" i="0" u="none" strike="noStrike">
                <a:solidFill>
                  <a:srgbClr val="717377"/>
                </a:solidFill>
                <a:latin typeface="Pretendard Regular"/>
              </a:rPr>
              <a:t> CCTV </a:t>
            </a:r>
            <a:r>
              <a:rPr lang="ko-KR" sz="2500" b="0" i="0" u="none" strike="noStrike">
                <a:solidFill>
                  <a:srgbClr val="717377"/>
                </a:solidFill>
                <a:ea typeface="Pretendard Regular"/>
              </a:rPr>
              <a:t>데이터를</a:t>
            </a:r>
            <a:r>
              <a:rPr lang="en-US" sz="25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717377"/>
                </a:solidFill>
                <a:ea typeface="Pretendard Regular"/>
              </a:rPr>
              <a:t>분석</a:t>
            </a:r>
            <a:r>
              <a:rPr lang="en-US" sz="2500" b="0" i="0" u="none" strike="noStrike">
                <a:solidFill>
                  <a:srgbClr val="717377"/>
                </a:solidFill>
                <a:latin typeface="Pretendard Regular"/>
              </a:rPr>
              <a:t> → </a:t>
            </a:r>
            <a:r>
              <a:rPr lang="ko-KR" sz="2500" b="0" i="0" u="none" strike="noStrike">
                <a:solidFill>
                  <a:srgbClr val="717377"/>
                </a:solidFill>
                <a:ea typeface="Pretendard Regular"/>
              </a:rPr>
              <a:t>군집도가</a:t>
            </a:r>
            <a:r>
              <a:rPr lang="en-US" sz="25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717377"/>
                </a:solidFill>
                <a:ea typeface="Pretendard Regular"/>
              </a:rPr>
              <a:t>높은</a:t>
            </a:r>
            <a:r>
              <a:rPr lang="en-US" sz="25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717377"/>
                </a:solidFill>
                <a:ea typeface="Pretendard Regular"/>
              </a:rPr>
              <a:t>구역</a:t>
            </a:r>
            <a:r>
              <a:rPr lang="en-US" sz="25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717377"/>
                </a:solidFill>
                <a:ea typeface="Pretendard Regular"/>
              </a:rPr>
              <a:t>계산</a:t>
            </a:r>
            <a:r>
              <a:rPr lang="en-US" sz="2500" b="0" i="0" u="none" strike="noStrike">
                <a:solidFill>
                  <a:srgbClr val="717377"/>
                </a:solidFill>
                <a:latin typeface="Pretendard Regular"/>
              </a:rPr>
              <a:t> → AMR</a:t>
            </a:r>
            <a:r>
              <a:rPr lang="ko-KR" sz="2500" b="0" i="0" u="none" strike="noStrike">
                <a:solidFill>
                  <a:srgbClr val="717377"/>
                </a:solidFill>
                <a:ea typeface="Pretendard Regular"/>
              </a:rPr>
              <a:t>에</a:t>
            </a:r>
            <a:r>
              <a:rPr lang="en-US" sz="25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717377"/>
                </a:solidFill>
                <a:ea typeface="Pretendard Regular"/>
              </a:rPr>
              <a:t>경로</a:t>
            </a:r>
            <a:r>
              <a:rPr lang="en-US" sz="25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717377"/>
                </a:solidFill>
                <a:ea typeface="Pretendard Regular"/>
              </a:rPr>
              <a:t>지시</a:t>
            </a:r>
          </a:p>
          <a:p>
            <a:pPr lvl="0" algn="l">
              <a:lnSpc>
                <a:spcPct val="124499"/>
              </a:lnSpc>
            </a:pPr>
            <a:r>
              <a:rPr lang="en-US" sz="2500" b="0" i="0" u="none" strike="noStrike">
                <a:solidFill>
                  <a:srgbClr val="717377"/>
                </a:solidFill>
                <a:latin typeface="Pretendard Regular"/>
              </a:rPr>
              <a:t>                             AMR   :   Jetson-Orin</a:t>
            </a:r>
            <a:r>
              <a:rPr lang="ko-KR" sz="2500" b="0" i="0" u="none" strike="noStrike">
                <a:solidFill>
                  <a:srgbClr val="717377"/>
                </a:solidFill>
                <a:ea typeface="Pretendard Regular"/>
              </a:rPr>
              <a:t>에서</a:t>
            </a:r>
            <a:r>
              <a:rPr lang="en-US" sz="25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717377"/>
                </a:solidFill>
                <a:ea typeface="Pretendard Regular"/>
              </a:rPr>
              <a:t>로컬</a:t>
            </a:r>
            <a:r>
              <a:rPr lang="en-US" sz="25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717377"/>
                </a:solidFill>
                <a:ea typeface="Pretendard Regular"/>
              </a:rPr>
              <a:t>데이터</a:t>
            </a:r>
            <a:r>
              <a:rPr lang="en-US" sz="25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717377"/>
                </a:solidFill>
                <a:ea typeface="Pretendard Regular"/>
              </a:rPr>
              <a:t>처리</a:t>
            </a:r>
            <a:r>
              <a:rPr lang="en-US" sz="2500" b="0" i="0" u="none" strike="noStrike">
                <a:solidFill>
                  <a:srgbClr val="717377"/>
                </a:solidFill>
                <a:latin typeface="Pretendard Regular"/>
              </a:rPr>
              <a:t>(</a:t>
            </a:r>
            <a:r>
              <a:rPr lang="ko-KR" sz="2500" b="0" i="0" u="none" strike="noStrike">
                <a:solidFill>
                  <a:srgbClr val="717377"/>
                </a:solidFill>
                <a:ea typeface="Pretendard Regular"/>
              </a:rPr>
              <a:t>객체</a:t>
            </a:r>
            <a:r>
              <a:rPr lang="en-US" sz="25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717377"/>
                </a:solidFill>
                <a:ea typeface="Pretendard Regular"/>
              </a:rPr>
              <a:t>인식</a:t>
            </a:r>
            <a:r>
              <a:rPr lang="en-US" sz="2500" b="0" i="0" u="none" strike="noStrike">
                <a:solidFill>
                  <a:srgbClr val="717377"/>
                </a:solidFill>
                <a:latin typeface="Pretendard Regular"/>
              </a:rPr>
              <a:t>, </a:t>
            </a:r>
            <a:r>
              <a:rPr lang="ko-KR" sz="2500" b="0" i="0" u="none" strike="noStrike">
                <a:solidFill>
                  <a:srgbClr val="717377"/>
                </a:solidFill>
                <a:ea typeface="Pretendard Regular"/>
              </a:rPr>
              <a:t>추적</a:t>
            </a:r>
            <a:r>
              <a:rPr lang="en-US" sz="2500" b="0" i="0" u="none" strike="noStrike">
                <a:solidFill>
                  <a:srgbClr val="717377"/>
                </a:solidFill>
                <a:latin typeface="Pretendard Regular"/>
              </a:rPr>
              <a:t>)</a:t>
            </a:r>
          </a:p>
          <a:p>
            <a:pPr lvl="0" algn="l">
              <a:lnSpc>
                <a:spcPct val="124499"/>
              </a:lnSpc>
            </a:pPr>
            <a:endParaRPr lang="en-US" sz="2500" b="0" i="0" u="none" strike="noStrike">
              <a:solidFill>
                <a:srgbClr val="717377"/>
              </a:solidFill>
              <a:latin typeface="Pretendard Regular"/>
            </a:endParaRPr>
          </a:p>
          <a:p>
            <a:pPr lvl="0" algn="l">
              <a:lnSpc>
                <a:spcPct val="124499"/>
              </a:lnSpc>
            </a:pPr>
            <a:r>
              <a:rPr lang="en-US" sz="2500" b="0" i="0" u="none" strike="noStrike">
                <a:solidFill>
                  <a:srgbClr val="717377"/>
                </a:solidFill>
                <a:latin typeface="Pretendard Regular"/>
              </a:rPr>
              <a:t>   </a:t>
            </a:r>
            <a:r>
              <a:rPr lang="ko-KR" sz="2500" b="0" i="0" u="none" strike="noStrike">
                <a:solidFill>
                  <a:srgbClr val="717377"/>
                </a:solidFill>
                <a:ea typeface="Pretendard Regular"/>
              </a:rPr>
              <a:t>데이터</a:t>
            </a:r>
            <a:r>
              <a:rPr lang="en-US" sz="25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717377"/>
                </a:solidFill>
                <a:ea typeface="Pretendard Regular"/>
              </a:rPr>
              <a:t>저장</a:t>
            </a:r>
            <a:r>
              <a:rPr lang="en-US" sz="2500" b="0" i="0" u="none" strike="noStrike">
                <a:solidFill>
                  <a:srgbClr val="717377"/>
                </a:solidFill>
                <a:latin typeface="Pretendard Regular"/>
              </a:rPr>
              <a:t>   -   SQLite3   :   </a:t>
            </a:r>
            <a:r>
              <a:rPr lang="ko-KR" sz="2500" b="0" i="0" u="none" strike="noStrike">
                <a:solidFill>
                  <a:srgbClr val="717377"/>
                </a:solidFill>
                <a:ea typeface="Pretendard Regular"/>
              </a:rPr>
              <a:t>이벤트</a:t>
            </a:r>
            <a:r>
              <a:rPr lang="en-US" sz="25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717377"/>
                </a:solidFill>
                <a:ea typeface="Pretendard Regular"/>
              </a:rPr>
              <a:t>정보</a:t>
            </a:r>
            <a:r>
              <a:rPr lang="en-US" sz="2500" b="0" i="0" u="none" strike="noStrike">
                <a:solidFill>
                  <a:srgbClr val="717377"/>
                </a:solidFill>
                <a:latin typeface="Pretendard Regular"/>
              </a:rPr>
              <a:t>(DB</a:t>
            </a:r>
            <a:r>
              <a:rPr lang="ko-KR" sz="2500" b="0" i="0" u="none" strike="noStrike">
                <a:solidFill>
                  <a:srgbClr val="717377"/>
                </a:solidFill>
                <a:ea typeface="Pretendard Regular"/>
              </a:rPr>
              <a:t>에</a:t>
            </a:r>
            <a:r>
              <a:rPr lang="en-US" sz="25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717377"/>
                </a:solidFill>
                <a:ea typeface="Pretendard Regular"/>
              </a:rPr>
              <a:t>객체</a:t>
            </a:r>
            <a:r>
              <a:rPr lang="en-US" sz="25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717377"/>
                </a:solidFill>
                <a:ea typeface="Pretendard Regular"/>
              </a:rPr>
              <a:t>수</a:t>
            </a:r>
            <a:r>
              <a:rPr lang="en-US" sz="2500" b="0" i="0" u="none" strike="noStrike">
                <a:solidFill>
                  <a:srgbClr val="717377"/>
                </a:solidFill>
                <a:latin typeface="Pretendard Regular"/>
              </a:rPr>
              <a:t>, </a:t>
            </a:r>
            <a:r>
              <a:rPr lang="ko-KR" sz="2500" b="0" i="0" u="none" strike="noStrike">
                <a:solidFill>
                  <a:srgbClr val="717377"/>
                </a:solidFill>
                <a:ea typeface="Pretendard Regular"/>
              </a:rPr>
              <a:t>이름</a:t>
            </a:r>
            <a:r>
              <a:rPr lang="en-US" sz="2500" b="0" i="0" u="none" strike="noStrike">
                <a:solidFill>
                  <a:srgbClr val="717377"/>
                </a:solidFill>
                <a:latin typeface="Pretendard Regular"/>
              </a:rPr>
              <a:t>, </a:t>
            </a:r>
            <a:r>
              <a:rPr lang="ko-KR" sz="2500" b="0" i="0" u="none" strike="noStrike">
                <a:solidFill>
                  <a:srgbClr val="717377"/>
                </a:solidFill>
                <a:ea typeface="Pretendard Regular"/>
              </a:rPr>
              <a:t>발생</a:t>
            </a:r>
            <a:r>
              <a:rPr lang="en-US" sz="25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717377"/>
                </a:solidFill>
                <a:ea typeface="Pretendard Regular"/>
              </a:rPr>
              <a:t>시간</a:t>
            </a:r>
            <a:r>
              <a:rPr lang="en-US" sz="25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717377"/>
                </a:solidFill>
                <a:ea typeface="Pretendard Regular"/>
              </a:rPr>
              <a:t>기록</a:t>
            </a:r>
            <a:r>
              <a:rPr lang="en-US" sz="2500" b="0" i="0" u="none" strike="noStrike">
                <a:solidFill>
                  <a:srgbClr val="717377"/>
                </a:solidFill>
                <a:latin typeface="Pretendard Regular"/>
              </a:rPr>
              <a:t>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31800"/>
            <a:ext cx="17360900" cy="9423400"/>
          </a:xfrm>
          <a:prstGeom prst="rect">
            <a:avLst/>
          </a:prstGeom>
          <a:effectLst>
            <a:outerShdw blurRad="1106733" dist="362644" dir="4020000">
              <a:srgbClr val="000000">
                <a:alpha val="50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9100" y="660400"/>
            <a:ext cx="7289800" cy="444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9800" y="774700"/>
            <a:ext cx="228600" cy="228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8100" y="774700"/>
            <a:ext cx="2286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63700" y="774700"/>
            <a:ext cx="228600" cy="228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106900" y="736600"/>
            <a:ext cx="228600" cy="279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9800" y="3009900"/>
            <a:ext cx="16395700" cy="6235700"/>
          </a:xfrm>
          <a:prstGeom prst="rect">
            <a:avLst/>
          </a:prstGeom>
          <a:effectLst>
            <a:outerShdw blurRad="727488" dist="240063" dir="4020000">
              <a:srgbClr val="000000">
                <a:alpha val="20000"/>
              </a:srgbClr>
            </a:outerShdw>
          </a:effectLst>
        </p:spPr>
      </p:pic>
      <p:sp>
        <p:nvSpPr>
          <p:cNvPr id="10" name="TextBox 10"/>
          <p:cNvSpPr txBox="1"/>
          <p:nvPr/>
        </p:nvSpPr>
        <p:spPr>
          <a:xfrm>
            <a:off x="6845300" y="698500"/>
            <a:ext cx="45974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FFFFFF"/>
                </a:solidFill>
                <a:latin typeface="Pretendard Light"/>
              </a:rPr>
              <a:t>System Design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334000" y="1854200"/>
            <a:ext cx="76200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4000" b="0" i="0" u="none" strike="noStrike">
                <a:solidFill>
                  <a:srgbClr val="000000"/>
                </a:solidFill>
                <a:latin typeface="Pretendard Bold"/>
              </a:rPr>
              <a:t>System Design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31900" y="3771900"/>
            <a:ext cx="15875000" cy="47371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24499"/>
              </a:lnSpc>
            </a:pPr>
            <a:r>
              <a:rPr lang="en-US" sz="2500" b="0" i="0" u="none" strike="noStrike">
                <a:solidFill>
                  <a:srgbClr val="717377"/>
                </a:solidFill>
                <a:latin typeface="Pretendard Regular"/>
              </a:rPr>
              <a:t>   CCTV </a:t>
            </a:r>
            <a:r>
              <a:rPr lang="ko-KR" sz="2500" b="0" i="0" u="none" strike="noStrike">
                <a:solidFill>
                  <a:srgbClr val="717377"/>
                </a:solidFill>
                <a:ea typeface="Pretendard Regular"/>
              </a:rPr>
              <a:t>군집도</a:t>
            </a:r>
            <a:r>
              <a:rPr lang="en-US" sz="25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717377"/>
                </a:solidFill>
                <a:ea typeface="Pretendard Regular"/>
              </a:rPr>
              <a:t>인지</a:t>
            </a:r>
            <a:r>
              <a:rPr lang="en-US" sz="2500" b="0" i="0" u="none" strike="noStrike">
                <a:solidFill>
                  <a:srgbClr val="717377"/>
                </a:solidFill>
                <a:latin typeface="Pretendard Regular"/>
              </a:rPr>
              <a:t>   -   OpenCV</a:t>
            </a:r>
            <a:r>
              <a:rPr lang="ko-KR" sz="2500" b="0" i="0" u="none" strike="noStrike">
                <a:solidFill>
                  <a:srgbClr val="717377"/>
                </a:solidFill>
                <a:ea typeface="Pretendard Regular"/>
              </a:rPr>
              <a:t>와</a:t>
            </a:r>
            <a:r>
              <a:rPr lang="en-US" sz="2500" b="0" i="0" u="none" strike="noStrike">
                <a:solidFill>
                  <a:srgbClr val="717377"/>
                </a:solidFill>
                <a:latin typeface="Pretendard Regular"/>
              </a:rPr>
              <a:t> YOLO</a:t>
            </a:r>
            <a:r>
              <a:rPr lang="ko-KR" sz="2500" b="0" i="0" u="none" strike="noStrike">
                <a:solidFill>
                  <a:srgbClr val="717377"/>
                </a:solidFill>
                <a:ea typeface="Pretendard Regular"/>
              </a:rPr>
              <a:t>로</a:t>
            </a:r>
            <a:r>
              <a:rPr lang="en-US" sz="25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717377"/>
                </a:solidFill>
                <a:ea typeface="Pretendard Regular"/>
              </a:rPr>
              <a:t>구역별</a:t>
            </a:r>
            <a:r>
              <a:rPr lang="en-US" sz="25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717377"/>
                </a:solidFill>
                <a:ea typeface="Pretendard Regular"/>
              </a:rPr>
              <a:t>관람객</a:t>
            </a:r>
            <a:r>
              <a:rPr lang="en-US" sz="25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717377"/>
                </a:solidFill>
                <a:ea typeface="Pretendard Regular"/>
              </a:rPr>
              <a:t>수를</a:t>
            </a:r>
            <a:r>
              <a:rPr lang="en-US" sz="25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717377"/>
                </a:solidFill>
                <a:ea typeface="Pretendard Regular"/>
              </a:rPr>
              <a:t>계산</a:t>
            </a:r>
            <a:r>
              <a:rPr lang="en-US" sz="2500" b="0" i="0" u="none" strike="noStrike">
                <a:solidFill>
                  <a:srgbClr val="717377"/>
                </a:solidFill>
                <a:latin typeface="Pretendard Regular"/>
              </a:rPr>
              <a:t> → </a:t>
            </a:r>
            <a:r>
              <a:rPr lang="ko-KR" sz="2500" b="0" i="0" u="none" strike="noStrike">
                <a:solidFill>
                  <a:srgbClr val="717377"/>
                </a:solidFill>
                <a:ea typeface="Pretendard Regular"/>
              </a:rPr>
              <a:t>중앙</a:t>
            </a:r>
            <a:r>
              <a:rPr lang="en-US" sz="25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717377"/>
                </a:solidFill>
                <a:ea typeface="Pretendard Regular"/>
              </a:rPr>
              <a:t>서버로</a:t>
            </a:r>
            <a:r>
              <a:rPr lang="en-US" sz="25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717377"/>
                </a:solidFill>
                <a:ea typeface="Pretendard Regular"/>
              </a:rPr>
              <a:t>송신</a:t>
            </a:r>
          </a:p>
          <a:p>
            <a:pPr lvl="0" algn="l">
              <a:lnSpc>
                <a:spcPct val="124499"/>
              </a:lnSpc>
            </a:pPr>
            <a:r>
              <a:rPr lang="en-US" sz="2500" b="0" i="0" u="none" strike="noStrike">
                <a:solidFill>
                  <a:srgbClr val="717377"/>
                </a:solidFill>
                <a:latin typeface="Pretendard Regular"/>
              </a:rPr>
              <a:t>                                        </a:t>
            </a:r>
            <a:r>
              <a:rPr lang="ko-KR" sz="2500" b="0" i="0" u="none" strike="noStrike">
                <a:solidFill>
                  <a:srgbClr val="717377"/>
                </a:solidFill>
                <a:ea typeface="Pretendard Regular"/>
              </a:rPr>
              <a:t>군집도가</a:t>
            </a:r>
            <a:r>
              <a:rPr lang="en-US" sz="25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717377"/>
                </a:solidFill>
                <a:ea typeface="Pretendard Regular"/>
              </a:rPr>
              <a:t>가장</a:t>
            </a:r>
            <a:r>
              <a:rPr lang="en-US" sz="25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717377"/>
                </a:solidFill>
                <a:ea typeface="Pretendard Regular"/>
              </a:rPr>
              <a:t>높은</a:t>
            </a:r>
            <a:r>
              <a:rPr lang="en-US" sz="25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717377"/>
                </a:solidFill>
                <a:ea typeface="Pretendard Regular"/>
              </a:rPr>
              <a:t>구역</a:t>
            </a:r>
            <a:r>
              <a:rPr lang="en-US" sz="25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717377"/>
                </a:solidFill>
                <a:ea typeface="Pretendard Regular"/>
              </a:rPr>
              <a:t>결정</a:t>
            </a:r>
          </a:p>
          <a:p>
            <a:pPr lvl="0" algn="l">
              <a:lnSpc>
                <a:spcPct val="124499"/>
              </a:lnSpc>
            </a:pPr>
            <a:endParaRPr lang="ko-KR" sz="2500" b="0" i="0" u="none" strike="noStrike">
              <a:solidFill>
                <a:srgbClr val="717377"/>
              </a:solidFill>
              <a:ea typeface="Pretendard Regular"/>
            </a:endParaRPr>
          </a:p>
          <a:p>
            <a:pPr lvl="0" algn="l">
              <a:lnSpc>
                <a:spcPct val="124499"/>
              </a:lnSpc>
            </a:pPr>
            <a:r>
              <a:rPr lang="en-US" sz="2500" b="0" i="0" u="none" strike="noStrike">
                <a:solidFill>
                  <a:srgbClr val="717377"/>
                </a:solidFill>
                <a:latin typeface="Pretendard Regular"/>
              </a:rPr>
              <a:t>                                                              </a:t>
            </a:r>
            <a:r>
              <a:rPr lang="ko-KR" sz="2500" b="0" i="0" u="none" strike="noStrike">
                <a:solidFill>
                  <a:srgbClr val="717377"/>
                </a:solidFill>
                <a:ea typeface="Pretendard Regular"/>
              </a:rPr>
              <a:t>네비게이션</a:t>
            </a:r>
            <a:r>
              <a:rPr lang="en-US" sz="2500" b="0" i="0" u="none" strike="noStrike">
                <a:solidFill>
                  <a:srgbClr val="717377"/>
                </a:solidFill>
                <a:latin typeface="Pretendard Regular"/>
              </a:rPr>
              <a:t>   :   SLAM</a:t>
            </a:r>
            <a:r>
              <a:rPr lang="ko-KR" sz="2500" b="0" i="0" u="none" strike="noStrike">
                <a:solidFill>
                  <a:srgbClr val="717377"/>
                </a:solidFill>
                <a:ea typeface="Pretendard Regular"/>
              </a:rPr>
              <a:t>과</a:t>
            </a:r>
            <a:r>
              <a:rPr lang="en-US" sz="2500" b="0" i="0" u="none" strike="noStrike">
                <a:solidFill>
                  <a:srgbClr val="717377"/>
                </a:solidFill>
                <a:latin typeface="Pretendard Regular"/>
              </a:rPr>
              <a:t> LiDAR</a:t>
            </a:r>
            <a:r>
              <a:rPr lang="ko-KR" sz="2500" b="0" i="0" u="none" strike="noStrike">
                <a:solidFill>
                  <a:srgbClr val="717377"/>
                </a:solidFill>
                <a:ea typeface="Pretendard Regular"/>
              </a:rPr>
              <a:t>를</a:t>
            </a:r>
            <a:r>
              <a:rPr lang="en-US" sz="25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717377"/>
                </a:solidFill>
                <a:ea typeface="Pretendard Regular"/>
              </a:rPr>
              <a:t>활용해</a:t>
            </a:r>
            <a:r>
              <a:rPr lang="en-US" sz="25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717377"/>
                </a:solidFill>
                <a:ea typeface="Pretendard Regular"/>
              </a:rPr>
              <a:t>목표</a:t>
            </a:r>
            <a:r>
              <a:rPr lang="en-US" sz="25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717377"/>
                </a:solidFill>
                <a:ea typeface="Pretendard Regular"/>
              </a:rPr>
              <a:t>지점으로</a:t>
            </a:r>
            <a:r>
              <a:rPr lang="en-US" sz="25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717377"/>
                </a:solidFill>
                <a:ea typeface="Pretendard Regular"/>
              </a:rPr>
              <a:t>자율</a:t>
            </a:r>
            <a:r>
              <a:rPr lang="en-US" sz="25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717377"/>
                </a:solidFill>
                <a:ea typeface="Pretendard Regular"/>
              </a:rPr>
              <a:t>이동</a:t>
            </a:r>
          </a:p>
          <a:p>
            <a:pPr lvl="0" algn="l">
              <a:lnSpc>
                <a:spcPct val="124499"/>
              </a:lnSpc>
            </a:pPr>
            <a:r>
              <a:rPr lang="en-US" sz="2500" b="0" i="0" u="none" strike="noStrike">
                <a:solidFill>
                  <a:srgbClr val="717377"/>
                </a:solidFill>
                <a:latin typeface="Pretendard Regular"/>
              </a:rPr>
              <a:t>   AMR </a:t>
            </a:r>
            <a:r>
              <a:rPr lang="ko-KR" sz="2500" b="0" i="0" u="none" strike="noStrike">
                <a:solidFill>
                  <a:srgbClr val="717377"/>
                </a:solidFill>
                <a:ea typeface="Pretendard Regular"/>
              </a:rPr>
              <a:t>네비게이션</a:t>
            </a:r>
            <a:r>
              <a:rPr lang="en-US" sz="25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717377"/>
                </a:solidFill>
                <a:ea typeface="Pretendard Regular"/>
              </a:rPr>
              <a:t>및</a:t>
            </a:r>
            <a:r>
              <a:rPr lang="en-US" sz="25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717377"/>
                </a:solidFill>
                <a:ea typeface="Pretendard Regular"/>
              </a:rPr>
              <a:t>객체</a:t>
            </a:r>
            <a:r>
              <a:rPr lang="en-US" sz="25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717377"/>
                </a:solidFill>
                <a:ea typeface="Pretendard Regular"/>
              </a:rPr>
              <a:t>트래킹</a:t>
            </a:r>
            <a:r>
              <a:rPr lang="en-US" sz="2500" b="0" i="0" u="none" strike="noStrike">
                <a:solidFill>
                  <a:srgbClr val="717377"/>
                </a:solidFill>
                <a:latin typeface="Pretendard Regular"/>
              </a:rPr>
              <a:t>   -   </a:t>
            </a:r>
            <a:r>
              <a:rPr lang="ko-KR" sz="2500" b="0" i="0" u="none" strike="noStrike">
                <a:solidFill>
                  <a:srgbClr val="717377"/>
                </a:solidFill>
                <a:ea typeface="Pretendard Regular"/>
              </a:rPr>
              <a:t>객체</a:t>
            </a:r>
            <a:r>
              <a:rPr lang="en-US" sz="25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717377"/>
                </a:solidFill>
                <a:ea typeface="Pretendard Regular"/>
              </a:rPr>
              <a:t>트래킹</a:t>
            </a:r>
            <a:r>
              <a:rPr lang="en-US" sz="2500" b="0" i="0" u="none" strike="noStrike">
                <a:solidFill>
                  <a:srgbClr val="717377"/>
                </a:solidFill>
                <a:latin typeface="Pretendard Regular"/>
              </a:rPr>
              <a:t>   :   </a:t>
            </a:r>
            <a:r>
              <a:rPr lang="ko-KR" sz="2500" b="0" i="0" u="none" strike="noStrike">
                <a:solidFill>
                  <a:srgbClr val="717377"/>
                </a:solidFill>
                <a:ea typeface="Pretendard Regular"/>
              </a:rPr>
              <a:t>활동량</a:t>
            </a:r>
            <a:r>
              <a:rPr lang="en-US" sz="25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717377"/>
                </a:solidFill>
                <a:ea typeface="Pretendard Regular"/>
              </a:rPr>
              <a:t>많은</a:t>
            </a:r>
            <a:r>
              <a:rPr lang="en-US" sz="25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717377"/>
                </a:solidFill>
                <a:ea typeface="Pretendard Regular"/>
              </a:rPr>
              <a:t>대상을</a:t>
            </a:r>
            <a:r>
              <a:rPr lang="en-US" sz="25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717377"/>
                </a:solidFill>
                <a:ea typeface="Pretendard Regular"/>
              </a:rPr>
              <a:t>선택</a:t>
            </a:r>
          </a:p>
          <a:p>
            <a:pPr lvl="0" algn="l">
              <a:lnSpc>
                <a:spcPct val="124499"/>
              </a:lnSpc>
            </a:pPr>
            <a:r>
              <a:rPr lang="en-US" sz="2500" b="0" i="0" u="none" strike="noStrike">
                <a:solidFill>
                  <a:srgbClr val="717377"/>
                </a:solidFill>
                <a:latin typeface="Pretendard Regular"/>
              </a:rPr>
              <a:t>                                                                                      </a:t>
            </a:r>
            <a:r>
              <a:rPr lang="ko-KR" sz="2500" b="0" i="0" u="none" strike="noStrike">
                <a:solidFill>
                  <a:srgbClr val="717377"/>
                </a:solidFill>
                <a:ea typeface="Pretendard Regular"/>
              </a:rPr>
              <a:t>일정</a:t>
            </a:r>
            <a:r>
              <a:rPr lang="en-US" sz="25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717377"/>
                </a:solidFill>
                <a:ea typeface="Pretendard Regular"/>
              </a:rPr>
              <a:t>거리</a:t>
            </a:r>
            <a:r>
              <a:rPr lang="en-US" sz="25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717377"/>
                </a:solidFill>
                <a:ea typeface="Pretendard Regular"/>
              </a:rPr>
              <a:t>접근</a:t>
            </a:r>
            <a:r>
              <a:rPr lang="en-US" sz="25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717377"/>
                </a:solidFill>
                <a:ea typeface="Pretendard Regular"/>
              </a:rPr>
              <a:t>시</a:t>
            </a:r>
            <a:r>
              <a:rPr lang="en-US" sz="25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717377"/>
                </a:solidFill>
                <a:ea typeface="Pretendard Regular"/>
              </a:rPr>
              <a:t>정지</a:t>
            </a:r>
            <a:r>
              <a:rPr lang="en-US" sz="2500" b="0" i="0" u="none" strike="noStrike">
                <a:solidFill>
                  <a:srgbClr val="717377"/>
                </a:solidFill>
                <a:latin typeface="Pretendard Regular"/>
              </a:rPr>
              <a:t> → </a:t>
            </a:r>
            <a:r>
              <a:rPr lang="ko-KR" sz="2500" b="0" i="0" u="none" strike="noStrike">
                <a:solidFill>
                  <a:srgbClr val="717377"/>
                </a:solidFill>
                <a:ea typeface="Pretendard Regular"/>
              </a:rPr>
              <a:t>홍보</a:t>
            </a:r>
            <a:r>
              <a:rPr lang="en-US" sz="25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717377"/>
                </a:solidFill>
                <a:ea typeface="Pretendard Regular"/>
              </a:rPr>
              <a:t>콘텐츠</a:t>
            </a:r>
            <a:r>
              <a:rPr lang="en-US" sz="25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717377"/>
                </a:solidFill>
                <a:ea typeface="Pretendard Regular"/>
              </a:rPr>
              <a:t>재생</a:t>
            </a:r>
          </a:p>
          <a:p>
            <a:pPr lvl="0" algn="l">
              <a:lnSpc>
                <a:spcPct val="124499"/>
              </a:lnSpc>
            </a:pPr>
            <a:endParaRPr lang="ko-KR" sz="2500" b="0" i="0" u="none" strike="noStrike">
              <a:solidFill>
                <a:srgbClr val="717377"/>
              </a:solidFill>
              <a:ea typeface="Pretendard Regular"/>
            </a:endParaRPr>
          </a:p>
          <a:p>
            <a:pPr lvl="0" algn="l">
              <a:lnSpc>
                <a:spcPct val="124499"/>
              </a:lnSpc>
            </a:pPr>
            <a:r>
              <a:rPr lang="en-US" sz="2500" b="0" i="0" u="none" strike="noStrike">
                <a:solidFill>
                  <a:srgbClr val="717377"/>
                </a:solidFill>
                <a:latin typeface="Pretendard Regular"/>
              </a:rPr>
              <a:t>                                       </a:t>
            </a:r>
            <a:r>
              <a:rPr lang="ko-KR" sz="2500" b="0" i="0" u="none" strike="noStrike">
                <a:solidFill>
                  <a:srgbClr val="717377"/>
                </a:solidFill>
                <a:ea typeface="Pretendard Regular"/>
              </a:rPr>
              <a:t>실시간</a:t>
            </a:r>
            <a:r>
              <a:rPr lang="en-US" sz="25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717377"/>
                </a:solidFill>
                <a:ea typeface="Pretendard Regular"/>
              </a:rPr>
              <a:t>모니터링</a:t>
            </a:r>
            <a:r>
              <a:rPr lang="en-US" sz="2500" b="0" i="0" u="none" strike="noStrike">
                <a:solidFill>
                  <a:srgbClr val="717377"/>
                </a:solidFill>
                <a:latin typeface="Pretendard Regular"/>
              </a:rPr>
              <a:t>(CCTV </a:t>
            </a:r>
            <a:r>
              <a:rPr lang="ko-KR" sz="2500" b="0" i="0" u="none" strike="noStrike">
                <a:solidFill>
                  <a:srgbClr val="717377"/>
                </a:solidFill>
                <a:ea typeface="Pretendard Regular"/>
              </a:rPr>
              <a:t>및</a:t>
            </a:r>
            <a:r>
              <a:rPr lang="en-US" sz="2500" b="0" i="0" u="none" strike="noStrike">
                <a:solidFill>
                  <a:srgbClr val="717377"/>
                </a:solidFill>
                <a:latin typeface="Pretendard Regular"/>
              </a:rPr>
              <a:t> AMR </a:t>
            </a:r>
            <a:r>
              <a:rPr lang="ko-KR" sz="2500" b="0" i="0" u="none" strike="noStrike">
                <a:solidFill>
                  <a:srgbClr val="717377"/>
                </a:solidFill>
                <a:ea typeface="Pretendard Regular"/>
              </a:rPr>
              <a:t>카메라</a:t>
            </a:r>
            <a:r>
              <a:rPr lang="en-US" sz="25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717377"/>
                </a:solidFill>
                <a:ea typeface="Pretendard Regular"/>
              </a:rPr>
              <a:t>영상</a:t>
            </a:r>
            <a:r>
              <a:rPr lang="en-US" sz="2500" b="0" i="0" u="none" strike="noStrike">
                <a:solidFill>
                  <a:srgbClr val="717377"/>
                </a:solidFill>
                <a:latin typeface="Pretendard Regular"/>
              </a:rPr>
              <a:t>)</a:t>
            </a:r>
          </a:p>
          <a:p>
            <a:pPr lvl="0" algn="l">
              <a:lnSpc>
                <a:spcPct val="124499"/>
              </a:lnSpc>
            </a:pPr>
            <a:r>
              <a:rPr lang="en-US" sz="2500" b="0" i="0" u="none" strike="noStrike">
                <a:solidFill>
                  <a:srgbClr val="717377"/>
                </a:solidFill>
                <a:latin typeface="Pretendard Regular"/>
              </a:rPr>
              <a:t>   </a:t>
            </a:r>
            <a:r>
              <a:rPr lang="ko-KR" sz="2500" b="0" i="0" u="none" strike="noStrike">
                <a:solidFill>
                  <a:srgbClr val="717377"/>
                </a:solidFill>
                <a:ea typeface="Pretendard Regular"/>
              </a:rPr>
              <a:t>관리자</a:t>
            </a:r>
            <a:r>
              <a:rPr lang="en-US" sz="25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717377"/>
                </a:solidFill>
                <a:ea typeface="Pretendard Regular"/>
              </a:rPr>
              <a:t>인터페이스</a:t>
            </a:r>
            <a:r>
              <a:rPr lang="en-US" sz="2500" b="0" i="0" u="none" strike="noStrike">
                <a:solidFill>
                  <a:srgbClr val="717377"/>
                </a:solidFill>
                <a:latin typeface="Pretendard Regular"/>
              </a:rPr>
              <a:t>   -   </a:t>
            </a:r>
            <a:r>
              <a:rPr lang="ko-KR" sz="2500" b="0" i="0" u="none" strike="noStrike">
                <a:solidFill>
                  <a:srgbClr val="717377"/>
                </a:solidFill>
                <a:ea typeface="Pretendard Regular"/>
              </a:rPr>
              <a:t>비상</a:t>
            </a:r>
            <a:r>
              <a:rPr lang="en-US" sz="25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717377"/>
                </a:solidFill>
                <a:ea typeface="Pretendard Regular"/>
              </a:rPr>
              <a:t>정지</a:t>
            </a:r>
            <a:r>
              <a:rPr lang="en-US" sz="25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717377"/>
                </a:solidFill>
                <a:ea typeface="Pretendard Regular"/>
              </a:rPr>
              <a:t>기능</a:t>
            </a:r>
          </a:p>
          <a:p>
            <a:pPr lvl="0" algn="l">
              <a:lnSpc>
                <a:spcPct val="124499"/>
              </a:lnSpc>
            </a:pPr>
            <a:r>
              <a:rPr lang="en-US" sz="2500" b="0" i="0" u="none" strike="noStrike">
                <a:solidFill>
                  <a:srgbClr val="717377"/>
                </a:solidFill>
                <a:latin typeface="Pretendard Regular"/>
              </a:rPr>
              <a:t>                                       </a:t>
            </a:r>
            <a:r>
              <a:rPr lang="ko-KR" sz="2500" b="0" i="0" u="none" strike="noStrike">
                <a:solidFill>
                  <a:srgbClr val="717377"/>
                </a:solidFill>
                <a:ea typeface="Pretendard Regular"/>
              </a:rPr>
              <a:t>이벤트</a:t>
            </a:r>
            <a:r>
              <a:rPr lang="en-US" sz="25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717377"/>
                </a:solidFill>
                <a:ea typeface="Pretendard Regular"/>
              </a:rPr>
              <a:t>로그</a:t>
            </a:r>
            <a:r>
              <a:rPr lang="en-US" sz="25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717377"/>
                </a:solidFill>
                <a:ea typeface="Pretendard Regular"/>
              </a:rPr>
              <a:t>확인</a:t>
            </a:r>
            <a:r>
              <a:rPr lang="en-US" sz="2500" b="0" i="0" u="none" strike="noStrike">
                <a:solidFill>
                  <a:srgbClr val="717377"/>
                </a:solidFill>
                <a:latin typeface="Pretendard Regular"/>
              </a:rPr>
              <a:t>(SQLite </a:t>
            </a:r>
            <a:r>
              <a:rPr lang="ko-KR" sz="2500" b="0" i="0" u="none" strike="noStrike">
                <a:solidFill>
                  <a:srgbClr val="717377"/>
                </a:solidFill>
                <a:ea typeface="Pretendard Regular"/>
              </a:rPr>
              <a:t>기반</a:t>
            </a:r>
            <a:r>
              <a:rPr lang="en-US" sz="2500" b="0" i="0" u="none" strike="noStrike">
                <a:solidFill>
                  <a:srgbClr val="717377"/>
                </a:solidFill>
                <a:latin typeface="Pretendard Regular"/>
              </a:rPr>
              <a:t>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31800"/>
            <a:ext cx="17360900" cy="9423400"/>
          </a:xfrm>
          <a:prstGeom prst="rect">
            <a:avLst/>
          </a:prstGeom>
          <a:effectLst>
            <a:outerShdw blurRad="1106733" dist="362644" dir="4020000">
              <a:srgbClr val="000000">
                <a:alpha val="50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9100" y="660400"/>
            <a:ext cx="7289800" cy="444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9800" y="774700"/>
            <a:ext cx="228600" cy="228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8100" y="774700"/>
            <a:ext cx="2286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63700" y="774700"/>
            <a:ext cx="228600" cy="228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106900" y="736600"/>
            <a:ext cx="228600" cy="279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9800" y="3009900"/>
            <a:ext cx="16395700" cy="6235700"/>
          </a:xfrm>
          <a:prstGeom prst="rect">
            <a:avLst/>
          </a:prstGeom>
          <a:effectLst>
            <a:outerShdw blurRad="727488" dist="240063" dir="4020000">
              <a:srgbClr val="000000">
                <a:alpha val="20000"/>
              </a:srgbClr>
            </a:outerShdw>
          </a:effectLst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4100" y="3111500"/>
            <a:ext cx="16395700" cy="6235700"/>
          </a:xfrm>
          <a:prstGeom prst="rect">
            <a:avLst/>
          </a:prstGeom>
          <a:effectLst>
            <a:outerShdw blurRad="727488" dist="240063" dir="4020000">
              <a:srgbClr val="000000">
                <a:alpha val="20000"/>
              </a:srgbClr>
            </a:outerShdw>
          </a:effectLst>
        </p:spPr>
      </p:pic>
      <p:sp>
        <p:nvSpPr>
          <p:cNvPr id="11" name="TextBox 11"/>
          <p:cNvSpPr txBox="1"/>
          <p:nvPr/>
        </p:nvSpPr>
        <p:spPr>
          <a:xfrm>
            <a:off x="6845300" y="698500"/>
            <a:ext cx="45974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FFFFFF"/>
                </a:solidFill>
                <a:latin typeface="Pretendard Light"/>
              </a:rPr>
              <a:t>Detailed Design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334000" y="1854200"/>
            <a:ext cx="76200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4000" b="0" i="0" u="none" strike="noStrike">
                <a:solidFill>
                  <a:srgbClr val="000000"/>
                </a:solidFill>
                <a:latin typeface="Pretendard Bold"/>
              </a:rPr>
              <a:t>Detailed Design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485900" y="3543300"/>
            <a:ext cx="15379700" cy="52959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24499"/>
              </a:lnSpc>
            </a:pPr>
            <a:r>
              <a:rPr lang="en-US" sz="3000" b="1" i="0" u="none" strike="noStrike">
                <a:solidFill>
                  <a:srgbClr val="000000"/>
                </a:solidFill>
                <a:ea typeface="Pretendard Regular"/>
              </a:rPr>
              <a:t>･ </a:t>
            </a:r>
            <a:r>
              <a:rPr lang="ko-KR" sz="3000" b="1" i="0" u="none" strike="noStrike">
                <a:solidFill>
                  <a:srgbClr val="000000"/>
                </a:solidFill>
                <a:ea typeface="Pretendard Regular"/>
              </a:rPr>
              <a:t>상세</a:t>
            </a:r>
            <a:r>
              <a:rPr lang="en-US" sz="3000" b="1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1" i="0" u="none" strike="noStrike">
                <a:solidFill>
                  <a:srgbClr val="000000"/>
                </a:solidFill>
                <a:ea typeface="Pretendard Regular"/>
              </a:rPr>
              <a:t>설계</a:t>
            </a:r>
          </a:p>
          <a:p>
            <a:pPr lvl="0" algn="l">
              <a:lnSpc>
                <a:spcPct val="124499"/>
              </a:lnSpc>
            </a:pPr>
            <a:endParaRPr lang="ko-KR" sz="3000" b="1" i="0" u="none" strike="noStrike">
              <a:solidFill>
                <a:srgbClr val="000000"/>
              </a:solidFill>
              <a:ea typeface="Pretendard Regular"/>
            </a:endParaRPr>
          </a:p>
          <a:p>
            <a:pPr lvl="0" algn="l">
              <a:lnSpc>
                <a:spcPct val="124499"/>
              </a:lnSpc>
            </a:pPr>
            <a:r>
              <a:rPr lang="en-US" sz="2500" b="0" i="0" u="none" strike="noStrike">
                <a:solidFill>
                  <a:srgbClr val="717377"/>
                </a:solidFill>
                <a:latin typeface="Pretendard Regular"/>
              </a:rPr>
              <a:t>                             CCTV   :   </a:t>
            </a:r>
            <a:r>
              <a:rPr lang="ko-KR" sz="2500" b="0" i="0" u="none" strike="noStrike">
                <a:solidFill>
                  <a:srgbClr val="717377"/>
                </a:solidFill>
                <a:ea typeface="Pretendard Regular"/>
              </a:rPr>
              <a:t>실시간</a:t>
            </a:r>
            <a:r>
              <a:rPr lang="en-US" sz="25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717377"/>
                </a:solidFill>
                <a:ea typeface="Pretendard Regular"/>
              </a:rPr>
              <a:t>영상</a:t>
            </a:r>
            <a:r>
              <a:rPr lang="en-US" sz="2500" b="0" i="0" u="none" strike="noStrike">
                <a:solidFill>
                  <a:srgbClr val="717377"/>
                </a:solidFill>
                <a:latin typeface="Pretendard Regular"/>
              </a:rPr>
              <a:t> → </a:t>
            </a:r>
            <a:r>
              <a:rPr lang="ko-KR" sz="2500" b="0" i="0" u="none" strike="noStrike">
                <a:solidFill>
                  <a:srgbClr val="717377"/>
                </a:solidFill>
                <a:ea typeface="Pretendard Regular"/>
              </a:rPr>
              <a:t>관람객</a:t>
            </a:r>
            <a:r>
              <a:rPr lang="en-US" sz="25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717377"/>
                </a:solidFill>
                <a:ea typeface="Pretendard Regular"/>
              </a:rPr>
              <a:t>수</a:t>
            </a:r>
            <a:r>
              <a:rPr lang="en-US" sz="2500" b="0" i="0" u="none" strike="noStrike">
                <a:solidFill>
                  <a:srgbClr val="717377"/>
                </a:solidFill>
                <a:latin typeface="Pretendard Regular"/>
              </a:rPr>
              <a:t>, </a:t>
            </a:r>
            <a:r>
              <a:rPr lang="ko-KR" sz="2500" b="0" i="0" u="none" strike="noStrike">
                <a:solidFill>
                  <a:srgbClr val="717377"/>
                </a:solidFill>
                <a:ea typeface="Pretendard Regular"/>
              </a:rPr>
              <a:t>구역</a:t>
            </a:r>
            <a:r>
              <a:rPr lang="en-US" sz="25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717377"/>
                </a:solidFill>
                <a:ea typeface="Pretendard Regular"/>
              </a:rPr>
              <a:t>좌표</a:t>
            </a:r>
            <a:r>
              <a:rPr lang="en-US" sz="2500" b="0" i="0" u="none" strike="noStrike">
                <a:solidFill>
                  <a:srgbClr val="717377"/>
                </a:solidFill>
                <a:latin typeface="Pretendard Regular"/>
              </a:rPr>
              <a:t> (/cctv/crowd_density)</a:t>
            </a:r>
          </a:p>
          <a:p>
            <a:pPr lvl="0" algn="l">
              <a:lnSpc>
                <a:spcPct val="124499"/>
              </a:lnSpc>
            </a:pPr>
            <a:r>
              <a:rPr lang="en-US" sz="2500" b="0" i="0" u="none" strike="noStrike">
                <a:solidFill>
                  <a:srgbClr val="717377"/>
                </a:solidFill>
                <a:latin typeface="Pretendard Regular"/>
              </a:rPr>
              <a:t>   </a:t>
            </a:r>
            <a:r>
              <a:rPr lang="ko-KR" sz="2500" b="0" i="0" u="none" strike="noStrike">
                <a:solidFill>
                  <a:srgbClr val="717377"/>
                </a:solidFill>
                <a:ea typeface="Pretendard Regular"/>
              </a:rPr>
              <a:t>데이터</a:t>
            </a:r>
            <a:r>
              <a:rPr lang="en-US" sz="25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717377"/>
                </a:solidFill>
                <a:ea typeface="Pretendard Regular"/>
              </a:rPr>
              <a:t>수집</a:t>
            </a:r>
            <a:r>
              <a:rPr lang="en-US" sz="2500" b="0" i="0" u="none" strike="noStrike">
                <a:solidFill>
                  <a:srgbClr val="717377"/>
                </a:solidFill>
                <a:latin typeface="Pretendard Regular"/>
              </a:rPr>
              <a:t>   -   AMR </a:t>
            </a:r>
            <a:r>
              <a:rPr lang="ko-KR" sz="2500" b="0" i="0" u="none" strike="noStrike">
                <a:solidFill>
                  <a:srgbClr val="717377"/>
                </a:solidFill>
                <a:ea typeface="Pretendard Regular"/>
              </a:rPr>
              <a:t>카메라</a:t>
            </a:r>
            <a:r>
              <a:rPr lang="en-US" sz="2500" b="0" i="0" u="none" strike="noStrike">
                <a:solidFill>
                  <a:srgbClr val="717377"/>
                </a:solidFill>
                <a:latin typeface="Pretendard Regular"/>
              </a:rPr>
              <a:t>   :   </a:t>
            </a:r>
            <a:r>
              <a:rPr lang="ko-KR" sz="2500" b="0" i="0" u="none" strike="noStrike">
                <a:solidFill>
                  <a:srgbClr val="717377"/>
                </a:solidFill>
                <a:ea typeface="Pretendard Regular"/>
              </a:rPr>
              <a:t>영상</a:t>
            </a:r>
            <a:r>
              <a:rPr lang="en-US" sz="2500" b="0" i="0" u="none" strike="noStrike">
                <a:solidFill>
                  <a:srgbClr val="717377"/>
                </a:solidFill>
                <a:latin typeface="Pretendard Regular"/>
              </a:rPr>
              <a:t>(/camera/image_raw) → </a:t>
            </a:r>
            <a:r>
              <a:rPr lang="ko-KR" sz="2500" b="0" i="0" u="none" strike="noStrike">
                <a:solidFill>
                  <a:srgbClr val="717377"/>
                </a:solidFill>
                <a:ea typeface="Pretendard Regular"/>
              </a:rPr>
              <a:t>객체</a:t>
            </a:r>
            <a:r>
              <a:rPr lang="en-US" sz="2500" b="0" i="0" u="none" strike="noStrike">
                <a:solidFill>
                  <a:srgbClr val="717377"/>
                </a:solidFill>
                <a:latin typeface="Pretendard Regular"/>
              </a:rPr>
              <a:t> ID, </a:t>
            </a:r>
            <a:r>
              <a:rPr lang="ko-KR" sz="2500" b="0" i="0" u="none" strike="noStrike">
                <a:solidFill>
                  <a:srgbClr val="717377"/>
                </a:solidFill>
                <a:ea typeface="Pretendard Regular"/>
              </a:rPr>
              <a:t>위치</a:t>
            </a:r>
            <a:r>
              <a:rPr lang="en-US" sz="25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717377"/>
                </a:solidFill>
                <a:ea typeface="Pretendard Regular"/>
              </a:rPr>
              <a:t>좌표</a:t>
            </a:r>
            <a:r>
              <a:rPr lang="en-US" sz="2500" b="0" i="0" u="none" strike="noStrike">
                <a:solidFill>
                  <a:srgbClr val="717377"/>
                </a:solidFill>
                <a:latin typeface="Pretendard Regular"/>
              </a:rPr>
              <a:t>(/detected_objects)</a:t>
            </a:r>
          </a:p>
          <a:p>
            <a:pPr lvl="0" algn="l">
              <a:lnSpc>
                <a:spcPct val="124499"/>
              </a:lnSpc>
            </a:pPr>
            <a:r>
              <a:rPr lang="en-US" sz="2500" b="0" i="0" u="none" strike="noStrike">
                <a:solidFill>
                  <a:srgbClr val="717377"/>
                </a:solidFill>
                <a:latin typeface="Pretendard Regular"/>
              </a:rPr>
              <a:t>                             LiDAR   :   </a:t>
            </a:r>
            <a:r>
              <a:rPr lang="ko-KR" sz="2500" b="0" i="0" u="none" strike="noStrike">
                <a:solidFill>
                  <a:srgbClr val="717377"/>
                </a:solidFill>
                <a:ea typeface="Pretendard Regular"/>
              </a:rPr>
              <a:t>거리</a:t>
            </a:r>
            <a:r>
              <a:rPr lang="en-US" sz="25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717377"/>
                </a:solidFill>
                <a:ea typeface="Pretendard Regular"/>
              </a:rPr>
              <a:t>정보</a:t>
            </a:r>
            <a:r>
              <a:rPr lang="en-US" sz="2500" b="0" i="0" u="none" strike="noStrike">
                <a:solidFill>
                  <a:srgbClr val="717377"/>
                </a:solidFill>
                <a:latin typeface="Pretendard Regular"/>
              </a:rPr>
              <a:t>(/scan) → </a:t>
            </a:r>
            <a:r>
              <a:rPr lang="ko-KR" sz="2500" b="0" i="0" u="none" strike="noStrike">
                <a:solidFill>
                  <a:srgbClr val="717377"/>
                </a:solidFill>
                <a:ea typeface="Pretendard Regular"/>
              </a:rPr>
              <a:t>장애물</a:t>
            </a:r>
            <a:r>
              <a:rPr lang="en-US" sz="25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717377"/>
                </a:solidFill>
                <a:ea typeface="Pretendard Regular"/>
              </a:rPr>
              <a:t>위치</a:t>
            </a:r>
            <a:r>
              <a:rPr lang="en-US" sz="2500" b="0" i="0" u="none" strike="noStrike">
                <a:solidFill>
                  <a:srgbClr val="717377"/>
                </a:solidFill>
                <a:latin typeface="Pretendard Regular"/>
              </a:rPr>
              <a:t>, </a:t>
            </a:r>
            <a:r>
              <a:rPr lang="ko-KR" sz="2500" b="0" i="0" u="none" strike="noStrike">
                <a:solidFill>
                  <a:srgbClr val="717377"/>
                </a:solidFill>
                <a:ea typeface="Pretendard Regular"/>
              </a:rPr>
              <a:t>추적</a:t>
            </a:r>
            <a:r>
              <a:rPr lang="en-US" sz="25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717377"/>
                </a:solidFill>
                <a:ea typeface="Pretendard Regular"/>
              </a:rPr>
              <a:t>대상</a:t>
            </a:r>
            <a:r>
              <a:rPr lang="en-US" sz="25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717377"/>
                </a:solidFill>
                <a:ea typeface="Pretendard Regular"/>
              </a:rPr>
              <a:t>거리</a:t>
            </a:r>
            <a:r>
              <a:rPr lang="en-US" sz="2500" b="0" i="0" u="none" strike="noStrike">
                <a:solidFill>
                  <a:srgbClr val="717377"/>
                </a:solidFill>
                <a:latin typeface="Pretendard Regular"/>
              </a:rPr>
              <a:t>(/odom)</a:t>
            </a:r>
          </a:p>
          <a:p>
            <a:pPr lvl="0" algn="l">
              <a:lnSpc>
                <a:spcPct val="124499"/>
              </a:lnSpc>
            </a:pPr>
            <a:endParaRPr lang="en-US" sz="2500" b="0" i="0" u="none" strike="noStrike">
              <a:solidFill>
                <a:srgbClr val="717377"/>
              </a:solidFill>
              <a:latin typeface="Pretendard Regular"/>
            </a:endParaRPr>
          </a:p>
          <a:p>
            <a:pPr lvl="0" algn="l">
              <a:lnSpc>
                <a:spcPct val="124499"/>
              </a:lnSpc>
            </a:pPr>
            <a:r>
              <a:rPr lang="en-US" sz="2500" b="0" i="0" u="none" strike="noStrike">
                <a:solidFill>
                  <a:srgbClr val="717377"/>
                </a:solidFill>
                <a:latin typeface="Pretendard Regular"/>
              </a:rPr>
              <a:t>   </a:t>
            </a:r>
            <a:r>
              <a:rPr lang="ko-KR" sz="2500" b="0" i="0" u="none" strike="noStrike">
                <a:solidFill>
                  <a:srgbClr val="717377"/>
                </a:solidFill>
                <a:ea typeface="Pretendard Regular"/>
              </a:rPr>
              <a:t>데이터</a:t>
            </a:r>
            <a:r>
              <a:rPr lang="en-US" sz="25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717377"/>
                </a:solidFill>
                <a:ea typeface="Pretendard Regular"/>
              </a:rPr>
              <a:t>처리</a:t>
            </a:r>
            <a:r>
              <a:rPr lang="en-US" sz="2500" b="0" i="0" u="none" strike="noStrike">
                <a:solidFill>
                  <a:srgbClr val="717377"/>
                </a:solidFill>
                <a:latin typeface="Pretendard Regular"/>
              </a:rPr>
              <a:t>   -   </a:t>
            </a:r>
            <a:r>
              <a:rPr lang="ko-KR" sz="2500" b="0" i="0" u="none" strike="noStrike">
                <a:solidFill>
                  <a:srgbClr val="717377"/>
                </a:solidFill>
                <a:ea typeface="Pretendard Regular"/>
              </a:rPr>
              <a:t>중앙</a:t>
            </a:r>
            <a:r>
              <a:rPr lang="en-US" sz="25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717377"/>
                </a:solidFill>
                <a:ea typeface="Pretendard Regular"/>
              </a:rPr>
              <a:t>서버</a:t>
            </a:r>
            <a:r>
              <a:rPr lang="en-US" sz="2500" b="0" i="0" u="none" strike="noStrike">
                <a:solidFill>
                  <a:srgbClr val="717377"/>
                </a:solidFill>
                <a:latin typeface="Pretendard Regular"/>
              </a:rPr>
              <a:t>   :   </a:t>
            </a:r>
            <a:r>
              <a:rPr lang="ko-KR" sz="2500" b="0" i="0" u="none" strike="noStrike">
                <a:solidFill>
                  <a:srgbClr val="717377"/>
                </a:solidFill>
                <a:ea typeface="Pretendard Regular"/>
              </a:rPr>
              <a:t>군집도</a:t>
            </a:r>
            <a:r>
              <a:rPr lang="en-US" sz="25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717377"/>
                </a:solidFill>
                <a:ea typeface="Pretendard Regular"/>
              </a:rPr>
              <a:t>분석</a:t>
            </a:r>
            <a:r>
              <a:rPr lang="en-US" sz="2500" b="0" i="0" u="none" strike="noStrike">
                <a:solidFill>
                  <a:srgbClr val="717377"/>
                </a:solidFill>
                <a:latin typeface="Pretendard Regular"/>
              </a:rPr>
              <a:t> → </a:t>
            </a:r>
            <a:r>
              <a:rPr lang="ko-KR" sz="2500" b="0" i="0" u="none" strike="noStrike">
                <a:solidFill>
                  <a:srgbClr val="717377"/>
                </a:solidFill>
                <a:ea typeface="Pretendard Regular"/>
              </a:rPr>
              <a:t>목표</a:t>
            </a:r>
            <a:r>
              <a:rPr lang="en-US" sz="25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717377"/>
                </a:solidFill>
                <a:ea typeface="Pretendard Regular"/>
              </a:rPr>
              <a:t>좌표</a:t>
            </a:r>
            <a:r>
              <a:rPr lang="en-US" sz="25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717377"/>
                </a:solidFill>
                <a:ea typeface="Pretendard Regular"/>
              </a:rPr>
              <a:t>발행</a:t>
            </a:r>
            <a:r>
              <a:rPr lang="en-US" sz="2500" b="0" i="0" u="none" strike="noStrike">
                <a:solidFill>
                  <a:srgbClr val="717377"/>
                </a:solidFill>
                <a:latin typeface="Pretendard Regular"/>
              </a:rPr>
              <a:t>(/amr/goal_position)</a:t>
            </a:r>
          </a:p>
          <a:p>
            <a:pPr lvl="0" algn="l">
              <a:lnSpc>
                <a:spcPct val="124499"/>
              </a:lnSpc>
            </a:pPr>
            <a:r>
              <a:rPr lang="en-US" sz="2500" b="0" i="0" u="none" strike="noStrike">
                <a:solidFill>
                  <a:srgbClr val="717377"/>
                </a:solidFill>
                <a:latin typeface="Pretendard Regular"/>
              </a:rPr>
              <a:t>                             AMR   :   SLAM </a:t>
            </a:r>
            <a:r>
              <a:rPr lang="ko-KR" sz="2500" b="0" i="0" u="none" strike="noStrike">
                <a:solidFill>
                  <a:srgbClr val="717377"/>
                </a:solidFill>
                <a:ea typeface="Pretendard Regular"/>
              </a:rPr>
              <a:t>경로</a:t>
            </a:r>
            <a:r>
              <a:rPr lang="en-US" sz="25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717377"/>
                </a:solidFill>
                <a:ea typeface="Pretendard Regular"/>
              </a:rPr>
              <a:t>계획</a:t>
            </a:r>
            <a:r>
              <a:rPr lang="en-US" sz="2500" b="0" i="0" u="none" strike="noStrike">
                <a:solidFill>
                  <a:srgbClr val="717377"/>
                </a:solidFill>
                <a:latin typeface="Pretendard Regular"/>
              </a:rPr>
              <a:t>(/plan), </a:t>
            </a:r>
            <a:r>
              <a:rPr lang="ko-KR" sz="2500" b="0" i="0" u="none" strike="noStrike">
                <a:solidFill>
                  <a:srgbClr val="717377"/>
                </a:solidFill>
                <a:ea typeface="Pretendard Regular"/>
              </a:rPr>
              <a:t>객체</a:t>
            </a:r>
            <a:r>
              <a:rPr lang="en-US" sz="25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717377"/>
                </a:solidFill>
                <a:ea typeface="Pretendard Regular"/>
              </a:rPr>
              <a:t>인식</a:t>
            </a:r>
            <a:r>
              <a:rPr lang="en-US" sz="2500" b="0" i="0" u="none" strike="noStrike">
                <a:solidFill>
                  <a:srgbClr val="717377"/>
                </a:solidFill>
                <a:latin typeface="Pretendard Regular"/>
              </a:rPr>
              <a:t>/</a:t>
            </a:r>
            <a:r>
              <a:rPr lang="ko-KR" sz="2500" b="0" i="0" u="none" strike="noStrike">
                <a:solidFill>
                  <a:srgbClr val="717377"/>
                </a:solidFill>
                <a:ea typeface="Pretendard Regular"/>
              </a:rPr>
              <a:t>추적</a:t>
            </a:r>
            <a:r>
              <a:rPr lang="en-US" sz="2500" b="0" i="0" u="none" strike="noStrike">
                <a:solidFill>
                  <a:srgbClr val="717377"/>
                </a:solidFill>
                <a:latin typeface="Pretendard Regular"/>
              </a:rPr>
              <a:t>(/detected_objects)</a:t>
            </a:r>
          </a:p>
          <a:p>
            <a:pPr lvl="0" algn="l">
              <a:lnSpc>
                <a:spcPct val="124499"/>
              </a:lnSpc>
            </a:pPr>
            <a:endParaRPr lang="en-US" sz="2500" b="0" i="0" u="none" strike="noStrike">
              <a:solidFill>
                <a:srgbClr val="717377"/>
              </a:solidFill>
              <a:latin typeface="Pretendard Regular"/>
            </a:endParaRPr>
          </a:p>
          <a:p>
            <a:pPr lvl="0" algn="l">
              <a:lnSpc>
                <a:spcPct val="124499"/>
              </a:lnSpc>
            </a:pPr>
            <a:r>
              <a:rPr lang="en-US" sz="2500" b="0" i="0" u="none" strike="noStrike">
                <a:solidFill>
                  <a:srgbClr val="717377"/>
                </a:solidFill>
                <a:latin typeface="Pretendard Regular"/>
              </a:rPr>
              <a:t>   </a:t>
            </a:r>
            <a:r>
              <a:rPr lang="ko-KR" sz="2500" b="0" i="0" u="none" strike="noStrike">
                <a:solidFill>
                  <a:srgbClr val="717377"/>
                </a:solidFill>
                <a:ea typeface="Pretendard Regular"/>
              </a:rPr>
              <a:t>데이터</a:t>
            </a:r>
            <a:r>
              <a:rPr lang="en-US" sz="25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717377"/>
                </a:solidFill>
                <a:ea typeface="Pretendard Regular"/>
              </a:rPr>
              <a:t>저장</a:t>
            </a:r>
            <a:r>
              <a:rPr lang="en-US" sz="2500" b="0" i="0" u="none" strike="noStrike">
                <a:solidFill>
                  <a:srgbClr val="717377"/>
                </a:solidFill>
                <a:latin typeface="Pretendard Regular"/>
              </a:rPr>
              <a:t>   -   SQLite3   :   </a:t>
            </a:r>
            <a:r>
              <a:rPr lang="ko-KR" sz="2500" b="0" i="0" u="none" strike="noStrike">
                <a:solidFill>
                  <a:srgbClr val="717377"/>
                </a:solidFill>
                <a:ea typeface="Pretendard Regular"/>
              </a:rPr>
              <a:t>군집도</a:t>
            </a:r>
            <a:r>
              <a:rPr lang="en-US" sz="25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717377"/>
                </a:solidFill>
                <a:ea typeface="Pretendard Regular"/>
              </a:rPr>
              <a:t>데이터</a:t>
            </a:r>
            <a:r>
              <a:rPr lang="en-US" sz="2500" b="0" i="0" u="none" strike="noStrike">
                <a:solidFill>
                  <a:srgbClr val="717377"/>
                </a:solidFill>
                <a:latin typeface="Pretendard Regular"/>
              </a:rPr>
              <a:t>(</a:t>
            </a:r>
            <a:r>
              <a:rPr lang="ko-KR" sz="2500" b="0" i="0" u="none" strike="noStrike">
                <a:solidFill>
                  <a:srgbClr val="717377"/>
                </a:solidFill>
                <a:ea typeface="Pretendard Regular"/>
              </a:rPr>
              <a:t>구역</a:t>
            </a:r>
            <a:r>
              <a:rPr lang="en-US" sz="2500" b="0" i="0" u="none" strike="noStrike">
                <a:solidFill>
                  <a:srgbClr val="717377"/>
                </a:solidFill>
                <a:latin typeface="Pretendard Regular"/>
              </a:rPr>
              <a:t> ID, </a:t>
            </a:r>
            <a:r>
              <a:rPr lang="ko-KR" sz="2500" b="0" i="0" u="none" strike="noStrike">
                <a:solidFill>
                  <a:srgbClr val="717377"/>
                </a:solidFill>
                <a:ea typeface="Pretendard Regular"/>
              </a:rPr>
              <a:t>객체</a:t>
            </a:r>
            <a:r>
              <a:rPr lang="en-US" sz="25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717377"/>
                </a:solidFill>
                <a:ea typeface="Pretendard Regular"/>
              </a:rPr>
              <a:t>수</a:t>
            </a:r>
            <a:r>
              <a:rPr lang="en-US" sz="2500" b="0" i="0" u="none" strike="noStrike">
                <a:solidFill>
                  <a:srgbClr val="717377"/>
                </a:solidFill>
                <a:latin typeface="Pretendard Regular"/>
              </a:rPr>
              <a:t>, </a:t>
            </a:r>
            <a:r>
              <a:rPr lang="ko-KR" sz="2500" b="0" i="0" u="none" strike="noStrike">
                <a:solidFill>
                  <a:srgbClr val="717377"/>
                </a:solidFill>
                <a:ea typeface="Pretendard Regular"/>
              </a:rPr>
              <a:t>시간</a:t>
            </a:r>
            <a:r>
              <a:rPr lang="en-US" sz="2500" b="0" i="0" u="none" strike="noStrike">
                <a:solidFill>
                  <a:srgbClr val="717377"/>
                </a:solidFill>
                <a:latin typeface="Pretendard Regular"/>
              </a:rPr>
              <a:t>)</a:t>
            </a:r>
          </a:p>
          <a:p>
            <a:pPr lvl="0" algn="l">
              <a:lnSpc>
                <a:spcPct val="124499"/>
              </a:lnSpc>
            </a:pPr>
            <a:r>
              <a:rPr lang="en-US" sz="2500" b="0" i="0" u="none" strike="noStrike">
                <a:solidFill>
                  <a:srgbClr val="717377"/>
                </a:solidFill>
                <a:latin typeface="Pretendard Regular"/>
              </a:rPr>
              <a:t>                                                  </a:t>
            </a:r>
            <a:r>
              <a:rPr lang="ko-KR" sz="2500" b="0" i="0" u="none" strike="noStrike">
                <a:solidFill>
                  <a:srgbClr val="717377"/>
                </a:solidFill>
                <a:ea typeface="Pretendard Regular"/>
              </a:rPr>
              <a:t>추적</a:t>
            </a:r>
            <a:r>
              <a:rPr lang="en-US" sz="25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717377"/>
                </a:solidFill>
                <a:ea typeface="Pretendard Regular"/>
              </a:rPr>
              <a:t>데이터</a:t>
            </a:r>
            <a:r>
              <a:rPr lang="en-US" sz="2500" b="0" i="0" u="none" strike="noStrike">
                <a:solidFill>
                  <a:srgbClr val="717377"/>
                </a:solidFill>
                <a:latin typeface="Pretendard Regular"/>
              </a:rPr>
              <a:t>(</a:t>
            </a:r>
            <a:r>
              <a:rPr lang="ko-KR" sz="2500" b="0" i="0" u="none" strike="noStrike">
                <a:solidFill>
                  <a:srgbClr val="717377"/>
                </a:solidFill>
                <a:ea typeface="Pretendard Regular"/>
              </a:rPr>
              <a:t>객체</a:t>
            </a:r>
            <a:r>
              <a:rPr lang="en-US" sz="2500" b="0" i="0" u="none" strike="noStrike">
                <a:solidFill>
                  <a:srgbClr val="717377"/>
                </a:solidFill>
                <a:latin typeface="Pretendard Regular"/>
              </a:rPr>
              <a:t> ID, </a:t>
            </a:r>
            <a:r>
              <a:rPr lang="ko-KR" sz="2500" b="0" i="0" u="none" strike="noStrike">
                <a:solidFill>
                  <a:srgbClr val="717377"/>
                </a:solidFill>
                <a:ea typeface="Pretendard Regular"/>
              </a:rPr>
              <a:t>좌표</a:t>
            </a:r>
            <a:r>
              <a:rPr lang="en-US" sz="2500" b="0" i="0" u="none" strike="noStrike">
                <a:solidFill>
                  <a:srgbClr val="717377"/>
                </a:solidFill>
                <a:latin typeface="Pretendard Regular"/>
              </a:rPr>
              <a:t>, </a:t>
            </a:r>
            <a:r>
              <a:rPr lang="ko-KR" sz="2500" b="0" i="0" u="none" strike="noStrike">
                <a:solidFill>
                  <a:srgbClr val="717377"/>
                </a:solidFill>
                <a:ea typeface="Pretendard Regular"/>
              </a:rPr>
              <a:t>거리</a:t>
            </a:r>
            <a:r>
              <a:rPr lang="en-US" sz="2500" b="0" i="0" u="none" strike="noStrike">
                <a:solidFill>
                  <a:srgbClr val="717377"/>
                </a:solidFill>
                <a:latin typeface="Pretendard Regular"/>
              </a:rPr>
              <a:t>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31800"/>
            <a:ext cx="17360900" cy="9423400"/>
          </a:xfrm>
          <a:prstGeom prst="rect">
            <a:avLst/>
          </a:prstGeom>
          <a:effectLst>
            <a:outerShdw blurRad="1106733" dist="362644" dir="4020000">
              <a:srgbClr val="000000">
                <a:alpha val="50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9100" y="660400"/>
            <a:ext cx="7289800" cy="444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9800" y="774700"/>
            <a:ext cx="228600" cy="228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8100" y="774700"/>
            <a:ext cx="2286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63700" y="774700"/>
            <a:ext cx="228600" cy="228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106900" y="736600"/>
            <a:ext cx="228600" cy="279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9800" y="3009900"/>
            <a:ext cx="16395700" cy="6235700"/>
          </a:xfrm>
          <a:prstGeom prst="rect">
            <a:avLst/>
          </a:prstGeom>
          <a:effectLst>
            <a:outerShdw blurRad="727488" dist="240063" dir="4020000">
              <a:srgbClr val="000000">
                <a:alpha val="20000"/>
              </a:srgbClr>
            </a:outerShdw>
          </a:effectLst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4100" y="3111500"/>
            <a:ext cx="16395700" cy="6235700"/>
          </a:xfrm>
          <a:prstGeom prst="rect">
            <a:avLst/>
          </a:prstGeom>
          <a:effectLst>
            <a:outerShdw blurRad="727488" dist="240063" dir="4020000">
              <a:srgbClr val="000000">
                <a:alpha val="20000"/>
              </a:srgbClr>
            </a:outerShdw>
          </a:effectLst>
        </p:spPr>
      </p:pic>
      <p:sp>
        <p:nvSpPr>
          <p:cNvPr id="11" name="TextBox 11"/>
          <p:cNvSpPr txBox="1"/>
          <p:nvPr/>
        </p:nvSpPr>
        <p:spPr>
          <a:xfrm>
            <a:off x="6845300" y="698500"/>
            <a:ext cx="45974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FFFFFF"/>
                </a:solidFill>
                <a:latin typeface="Pretendard Light"/>
              </a:rPr>
              <a:t>Detailed Design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334000" y="1854200"/>
            <a:ext cx="76200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4000" b="0" i="0" u="none" strike="noStrike">
                <a:solidFill>
                  <a:srgbClr val="000000"/>
                </a:solidFill>
                <a:latin typeface="Pretendard Bold"/>
              </a:rPr>
              <a:t>Detailed Design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485900" y="3822700"/>
            <a:ext cx="15367000" cy="47371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24499"/>
              </a:lnSpc>
            </a:pPr>
            <a:r>
              <a:rPr lang="en-US" sz="2500" b="0" i="0" u="none" strike="noStrike">
                <a:solidFill>
                  <a:srgbClr val="717377"/>
                </a:solidFill>
                <a:latin typeface="Pretendard Regular"/>
              </a:rPr>
              <a:t>                                         Input   :   </a:t>
            </a:r>
            <a:r>
              <a:rPr lang="ko-KR" sz="2500" b="0" i="0" u="none" strike="noStrike">
                <a:solidFill>
                  <a:srgbClr val="717377"/>
                </a:solidFill>
                <a:ea typeface="Pretendard Regular"/>
              </a:rPr>
              <a:t>실시간</a:t>
            </a:r>
            <a:r>
              <a:rPr lang="en-US" sz="25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717377"/>
                </a:solidFill>
                <a:ea typeface="Pretendard Regular"/>
              </a:rPr>
              <a:t>영상</a:t>
            </a:r>
            <a:r>
              <a:rPr lang="en-US" sz="25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717377"/>
                </a:solidFill>
                <a:ea typeface="Pretendard Regular"/>
              </a:rPr>
              <a:t>스트림</a:t>
            </a:r>
          </a:p>
          <a:p>
            <a:pPr lvl="0" algn="l">
              <a:lnSpc>
                <a:spcPct val="124499"/>
              </a:lnSpc>
            </a:pPr>
            <a:r>
              <a:rPr lang="en-US" sz="2500" b="0" i="0" u="none" strike="noStrike">
                <a:solidFill>
                  <a:srgbClr val="717377"/>
                </a:solidFill>
                <a:latin typeface="Pretendard Regular"/>
              </a:rPr>
              <a:t>   CCTV </a:t>
            </a:r>
            <a:r>
              <a:rPr lang="ko-KR" sz="2500" b="0" i="0" u="none" strike="noStrike">
                <a:solidFill>
                  <a:srgbClr val="717377"/>
                </a:solidFill>
                <a:ea typeface="Pretendard Regular"/>
              </a:rPr>
              <a:t>군집도</a:t>
            </a:r>
            <a:r>
              <a:rPr lang="en-US" sz="25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717377"/>
                </a:solidFill>
                <a:ea typeface="Pretendard Regular"/>
              </a:rPr>
              <a:t>인지</a:t>
            </a:r>
            <a:r>
              <a:rPr lang="en-US" sz="2500" b="0" i="0" u="none" strike="noStrike">
                <a:solidFill>
                  <a:srgbClr val="717377"/>
                </a:solidFill>
                <a:latin typeface="Pretendard Regular"/>
              </a:rPr>
              <a:t>   -   Process   :   OpenCV + YOLO</a:t>
            </a:r>
            <a:r>
              <a:rPr lang="ko-KR" sz="2500" b="0" i="0" u="none" strike="noStrike">
                <a:solidFill>
                  <a:srgbClr val="717377"/>
                </a:solidFill>
                <a:ea typeface="Pretendard Regular"/>
              </a:rPr>
              <a:t>로</a:t>
            </a:r>
            <a:r>
              <a:rPr lang="en-US" sz="25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717377"/>
                </a:solidFill>
                <a:ea typeface="Pretendard Regular"/>
              </a:rPr>
              <a:t>군집도</a:t>
            </a:r>
            <a:r>
              <a:rPr lang="en-US" sz="25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717377"/>
                </a:solidFill>
                <a:ea typeface="Pretendard Regular"/>
              </a:rPr>
              <a:t>분석</a:t>
            </a:r>
          </a:p>
          <a:p>
            <a:pPr lvl="0" algn="l">
              <a:lnSpc>
                <a:spcPct val="124499"/>
              </a:lnSpc>
            </a:pPr>
            <a:r>
              <a:rPr lang="en-US" sz="2500" b="0" i="0" u="none" strike="noStrike">
                <a:solidFill>
                  <a:srgbClr val="717377"/>
                </a:solidFill>
                <a:latin typeface="Pretendard Regular"/>
              </a:rPr>
              <a:t>                                        Output   :   </a:t>
            </a:r>
            <a:r>
              <a:rPr lang="ko-KR" sz="2500" b="0" i="0" u="none" strike="noStrike">
                <a:solidFill>
                  <a:srgbClr val="717377"/>
                </a:solidFill>
                <a:ea typeface="Pretendard Regular"/>
              </a:rPr>
              <a:t>군집도가</a:t>
            </a:r>
            <a:r>
              <a:rPr lang="en-US" sz="25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717377"/>
                </a:solidFill>
                <a:ea typeface="Pretendard Regular"/>
              </a:rPr>
              <a:t>높은</a:t>
            </a:r>
            <a:r>
              <a:rPr lang="en-US" sz="25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717377"/>
                </a:solidFill>
                <a:ea typeface="Pretendard Regular"/>
              </a:rPr>
              <a:t>구역</a:t>
            </a:r>
            <a:r>
              <a:rPr lang="en-US" sz="25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717377"/>
                </a:solidFill>
                <a:ea typeface="Pretendard Regular"/>
              </a:rPr>
              <a:t>좌표</a:t>
            </a:r>
            <a:r>
              <a:rPr lang="en-US" sz="2500" b="0" i="0" u="none" strike="noStrike">
                <a:solidFill>
                  <a:srgbClr val="717377"/>
                </a:solidFill>
                <a:latin typeface="Pretendard Regular"/>
              </a:rPr>
              <a:t>(/cctv/crowd_density)</a:t>
            </a:r>
          </a:p>
          <a:p>
            <a:pPr lvl="0" algn="l">
              <a:lnSpc>
                <a:spcPct val="124499"/>
              </a:lnSpc>
            </a:pPr>
            <a:endParaRPr lang="en-US" sz="2500" b="0" i="0" u="none" strike="noStrike">
              <a:solidFill>
                <a:srgbClr val="717377"/>
              </a:solidFill>
              <a:latin typeface="Pretendard Regular"/>
            </a:endParaRPr>
          </a:p>
          <a:p>
            <a:pPr lvl="0" algn="l">
              <a:lnSpc>
                <a:spcPct val="124499"/>
              </a:lnSpc>
            </a:pPr>
            <a:r>
              <a:rPr lang="en-US" sz="2500" b="0" i="0" u="none" strike="noStrike">
                <a:solidFill>
                  <a:srgbClr val="717377"/>
                </a:solidFill>
                <a:latin typeface="Pretendard Regular"/>
              </a:rPr>
              <a:t>                                                             Input   :   </a:t>
            </a:r>
            <a:r>
              <a:rPr lang="ko-KR" sz="2500" b="0" i="0" u="none" strike="noStrike">
                <a:solidFill>
                  <a:srgbClr val="717377"/>
                </a:solidFill>
                <a:ea typeface="Pretendard Regular"/>
              </a:rPr>
              <a:t>목표</a:t>
            </a:r>
            <a:r>
              <a:rPr lang="en-US" sz="25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717377"/>
                </a:solidFill>
                <a:ea typeface="Pretendard Regular"/>
              </a:rPr>
              <a:t>좌표</a:t>
            </a:r>
            <a:r>
              <a:rPr lang="en-US" sz="2500" b="0" i="0" u="none" strike="noStrike">
                <a:solidFill>
                  <a:srgbClr val="717377"/>
                </a:solidFill>
                <a:latin typeface="Pretendard Regular"/>
              </a:rPr>
              <a:t>(/amr/goal_position), </a:t>
            </a:r>
            <a:r>
              <a:rPr lang="ko-KR" sz="2500" b="0" i="0" u="none" strike="noStrike">
                <a:solidFill>
                  <a:srgbClr val="717377"/>
                </a:solidFill>
                <a:ea typeface="Pretendard Regular"/>
              </a:rPr>
              <a:t>카메라</a:t>
            </a:r>
            <a:r>
              <a:rPr lang="en-US" sz="25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717377"/>
                </a:solidFill>
                <a:ea typeface="Pretendard Regular"/>
              </a:rPr>
              <a:t>및</a:t>
            </a:r>
            <a:r>
              <a:rPr lang="en-US" sz="2500" b="0" i="0" u="none" strike="noStrike">
                <a:solidFill>
                  <a:srgbClr val="717377"/>
                </a:solidFill>
                <a:latin typeface="Pretendard Regular"/>
              </a:rPr>
              <a:t> LiDAR </a:t>
            </a:r>
            <a:r>
              <a:rPr lang="ko-KR" sz="2500" b="0" i="0" u="none" strike="noStrike">
                <a:solidFill>
                  <a:srgbClr val="717377"/>
                </a:solidFill>
                <a:ea typeface="Pretendard Regular"/>
              </a:rPr>
              <a:t>데이터</a:t>
            </a:r>
          </a:p>
          <a:p>
            <a:pPr lvl="0" algn="l">
              <a:lnSpc>
                <a:spcPct val="124499"/>
              </a:lnSpc>
            </a:pPr>
            <a:r>
              <a:rPr lang="en-US" sz="2500" b="0" i="0" u="none" strike="noStrike">
                <a:solidFill>
                  <a:srgbClr val="717377"/>
                </a:solidFill>
                <a:latin typeface="Pretendard Regular"/>
              </a:rPr>
              <a:t>   AMR </a:t>
            </a:r>
            <a:r>
              <a:rPr lang="ko-KR" sz="2500" b="0" i="0" u="none" strike="noStrike">
                <a:solidFill>
                  <a:srgbClr val="717377"/>
                </a:solidFill>
                <a:ea typeface="Pretendard Regular"/>
              </a:rPr>
              <a:t>네비게이션</a:t>
            </a:r>
            <a:r>
              <a:rPr lang="en-US" sz="25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717377"/>
                </a:solidFill>
                <a:ea typeface="Pretendard Regular"/>
              </a:rPr>
              <a:t>및</a:t>
            </a:r>
            <a:r>
              <a:rPr lang="en-US" sz="25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717377"/>
                </a:solidFill>
                <a:ea typeface="Pretendard Regular"/>
              </a:rPr>
              <a:t>객체</a:t>
            </a:r>
            <a:r>
              <a:rPr lang="en-US" sz="25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717377"/>
                </a:solidFill>
                <a:ea typeface="Pretendard Regular"/>
              </a:rPr>
              <a:t>트래킹</a:t>
            </a:r>
            <a:r>
              <a:rPr lang="en-US" sz="2500" b="0" i="0" u="none" strike="noStrike">
                <a:solidFill>
                  <a:srgbClr val="717377"/>
                </a:solidFill>
                <a:latin typeface="Pretendard Regular"/>
              </a:rPr>
              <a:t>   -   Process   :   SLAM </a:t>
            </a:r>
            <a:r>
              <a:rPr lang="ko-KR" sz="2500" b="0" i="0" u="none" strike="noStrike">
                <a:solidFill>
                  <a:srgbClr val="717377"/>
                </a:solidFill>
                <a:ea typeface="Pretendard Regular"/>
              </a:rPr>
              <a:t>기반</a:t>
            </a:r>
            <a:r>
              <a:rPr lang="en-US" sz="25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717377"/>
                </a:solidFill>
                <a:ea typeface="Pretendard Regular"/>
              </a:rPr>
              <a:t>경로</a:t>
            </a:r>
            <a:r>
              <a:rPr lang="en-US" sz="25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717377"/>
                </a:solidFill>
                <a:ea typeface="Pretendard Regular"/>
              </a:rPr>
              <a:t>생성</a:t>
            </a:r>
            <a:r>
              <a:rPr lang="en-US" sz="2500" b="0" i="0" u="none" strike="noStrike">
                <a:solidFill>
                  <a:srgbClr val="717377"/>
                </a:solidFill>
                <a:latin typeface="Pretendard Regular"/>
              </a:rPr>
              <a:t>, </a:t>
            </a:r>
            <a:r>
              <a:rPr lang="ko-KR" sz="2500" b="0" i="0" u="none" strike="noStrike">
                <a:solidFill>
                  <a:srgbClr val="717377"/>
                </a:solidFill>
                <a:ea typeface="Pretendard Regular"/>
              </a:rPr>
              <a:t>장애물</a:t>
            </a:r>
            <a:r>
              <a:rPr lang="en-US" sz="25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717377"/>
                </a:solidFill>
                <a:ea typeface="Pretendard Regular"/>
              </a:rPr>
              <a:t>회피</a:t>
            </a:r>
            <a:r>
              <a:rPr lang="en-US" sz="2500" b="0" i="0" u="none" strike="noStrike">
                <a:solidFill>
                  <a:srgbClr val="717377"/>
                </a:solidFill>
                <a:latin typeface="Pretendard Regular"/>
              </a:rPr>
              <a:t>, YOLO</a:t>
            </a:r>
            <a:r>
              <a:rPr lang="ko-KR" sz="2500" b="0" i="0" u="none" strike="noStrike">
                <a:solidFill>
                  <a:srgbClr val="717377"/>
                </a:solidFill>
                <a:ea typeface="Pretendard Regular"/>
              </a:rPr>
              <a:t>로</a:t>
            </a:r>
            <a:r>
              <a:rPr lang="en-US" sz="25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717377"/>
                </a:solidFill>
                <a:ea typeface="Pretendard Regular"/>
              </a:rPr>
              <a:t>객체</a:t>
            </a:r>
            <a:r>
              <a:rPr lang="en-US" sz="25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717377"/>
                </a:solidFill>
                <a:ea typeface="Pretendard Regular"/>
              </a:rPr>
              <a:t>추적</a:t>
            </a:r>
          </a:p>
          <a:p>
            <a:pPr lvl="0" algn="l">
              <a:lnSpc>
                <a:spcPct val="124499"/>
              </a:lnSpc>
            </a:pPr>
            <a:r>
              <a:rPr lang="en-US" sz="2500" b="0" i="0" u="none" strike="noStrike">
                <a:solidFill>
                  <a:srgbClr val="717377"/>
                </a:solidFill>
                <a:latin typeface="Pretendard Regular"/>
              </a:rPr>
              <a:t>                                                             Output   :   </a:t>
            </a:r>
            <a:r>
              <a:rPr lang="ko-KR" sz="2500" b="0" i="0" u="none" strike="noStrike">
                <a:solidFill>
                  <a:srgbClr val="717377"/>
                </a:solidFill>
                <a:ea typeface="Pretendard Regular"/>
              </a:rPr>
              <a:t>경로</a:t>
            </a:r>
            <a:r>
              <a:rPr lang="en-US" sz="25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717377"/>
                </a:solidFill>
                <a:ea typeface="Pretendard Regular"/>
              </a:rPr>
              <a:t>데이터</a:t>
            </a:r>
            <a:r>
              <a:rPr lang="en-US" sz="2500" b="0" i="0" u="none" strike="noStrike">
                <a:solidFill>
                  <a:srgbClr val="717377"/>
                </a:solidFill>
                <a:latin typeface="Pretendard Regular"/>
              </a:rPr>
              <a:t>(/plan), </a:t>
            </a:r>
            <a:r>
              <a:rPr lang="ko-KR" sz="2500" b="0" i="0" u="none" strike="noStrike">
                <a:solidFill>
                  <a:srgbClr val="717377"/>
                </a:solidFill>
                <a:ea typeface="Pretendard Regular"/>
              </a:rPr>
              <a:t>홍보</a:t>
            </a:r>
            <a:r>
              <a:rPr lang="en-US" sz="25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717377"/>
                </a:solidFill>
                <a:ea typeface="Pretendard Regular"/>
              </a:rPr>
              <a:t>콘텐츠</a:t>
            </a:r>
            <a:r>
              <a:rPr lang="en-US" sz="25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717377"/>
                </a:solidFill>
                <a:ea typeface="Pretendard Regular"/>
              </a:rPr>
              <a:t>재생</a:t>
            </a:r>
            <a:r>
              <a:rPr lang="en-US" sz="25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717377"/>
                </a:solidFill>
                <a:ea typeface="Pretendard Regular"/>
              </a:rPr>
              <a:t>트리거</a:t>
            </a:r>
            <a:r>
              <a:rPr lang="en-US" sz="2500" b="0" i="0" u="none" strike="noStrike">
                <a:solidFill>
                  <a:srgbClr val="717377"/>
                </a:solidFill>
                <a:latin typeface="Pretendard Regular"/>
              </a:rPr>
              <a:t>(/cmd_vel)</a:t>
            </a:r>
          </a:p>
          <a:p>
            <a:pPr lvl="0" algn="l">
              <a:lnSpc>
                <a:spcPct val="124499"/>
              </a:lnSpc>
            </a:pPr>
            <a:endParaRPr lang="en-US" sz="2500" b="0" i="0" u="none" strike="noStrike">
              <a:solidFill>
                <a:srgbClr val="717377"/>
              </a:solidFill>
              <a:latin typeface="Pretendard Regular"/>
            </a:endParaRPr>
          </a:p>
          <a:p>
            <a:pPr lvl="0" algn="l">
              <a:lnSpc>
                <a:spcPct val="124499"/>
              </a:lnSpc>
            </a:pPr>
            <a:r>
              <a:rPr lang="en-US" sz="2500" b="0" i="0" u="none" strike="noStrike">
                <a:solidFill>
                  <a:srgbClr val="717377"/>
                </a:solidFill>
                <a:latin typeface="Pretendard Regular"/>
              </a:rPr>
              <a:t>   </a:t>
            </a:r>
            <a:r>
              <a:rPr lang="ko-KR" sz="2500" b="0" i="0" u="none" strike="noStrike">
                <a:solidFill>
                  <a:srgbClr val="717377"/>
                </a:solidFill>
                <a:ea typeface="Pretendard Regular"/>
              </a:rPr>
              <a:t>관리자</a:t>
            </a:r>
            <a:r>
              <a:rPr lang="en-US" sz="25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717377"/>
                </a:solidFill>
                <a:ea typeface="Pretendard Regular"/>
              </a:rPr>
              <a:t>인터페이스</a:t>
            </a:r>
            <a:r>
              <a:rPr lang="en-US" sz="2500" b="0" i="0" u="none" strike="noStrike">
                <a:solidFill>
                  <a:srgbClr val="717377"/>
                </a:solidFill>
                <a:latin typeface="Pretendard Regular"/>
              </a:rPr>
              <a:t>   -   Input   :   ROS 2 </a:t>
            </a:r>
            <a:r>
              <a:rPr lang="ko-KR" sz="2500" b="0" i="0" u="none" strike="noStrike">
                <a:solidFill>
                  <a:srgbClr val="717377"/>
                </a:solidFill>
                <a:ea typeface="Pretendard Regular"/>
              </a:rPr>
              <a:t>상태</a:t>
            </a:r>
            <a:r>
              <a:rPr lang="en-US" sz="25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717377"/>
                </a:solidFill>
                <a:ea typeface="Pretendard Regular"/>
              </a:rPr>
              <a:t>데이터</a:t>
            </a:r>
            <a:r>
              <a:rPr lang="en-US" sz="2500" b="0" i="0" u="none" strike="noStrike">
                <a:solidFill>
                  <a:srgbClr val="717377"/>
                </a:solidFill>
                <a:latin typeface="Pretendard Regular"/>
              </a:rPr>
              <a:t>(/amr/status), </a:t>
            </a:r>
            <a:r>
              <a:rPr lang="ko-KR" sz="2500" b="0" i="0" u="none" strike="noStrike">
                <a:solidFill>
                  <a:srgbClr val="717377"/>
                </a:solidFill>
                <a:ea typeface="Pretendard Regular"/>
              </a:rPr>
              <a:t>이벤트</a:t>
            </a:r>
            <a:r>
              <a:rPr lang="en-US" sz="25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717377"/>
                </a:solidFill>
                <a:ea typeface="Pretendard Regular"/>
              </a:rPr>
              <a:t>로그</a:t>
            </a:r>
            <a:r>
              <a:rPr lang="en-US" sz="2500" b="0" i="0" u="none" strike="noStrike">
                <a:solidFill>
                  <a:srgbClr val="717377"/>
                </a:solidFill>
                <a:latin typeface="Pretendard Regular"/>
              </a:rPr>
              <a:t>(SQLite3)</a:t>
            </a:r>
          </a:p>
          <a:p>
            <a:pPr lvl="0" algn="l">
              <a:lnSpc>
                <a:spcPct val="124499"/>
              </a:lnSpc>
            </a:pPr>
            <a:r>
              <a:rPr lang="en-US" sz="2500" b="0" i="0" u="none" strike="noStrike">
                <a:solidFill>
                  <a:srgbClr val="717377"/>
                </a:solidFill>
                <a:latin typeface="Pretendard Regular"/>
              </a:rPr>
              <a:t>                                       Output   :   </a:t>
            </a:r>
            <a:r>
              <a:rPr lang="ko-KR" sz="2500" b="0" i="0" u="none" strike="noStrike">
                <a:solidFill>
                  <a:srgbClr val="717377"/>
                </a:solidFill>
                <a:ea typeface="Pretendard Regular"/>
              </a:rPr>
              <a:t>실시간</a:t>
            </a:r>
            <a:r>
              <a:rPr lang="en-US" sz="25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717377"/>
                </a:solidFill>
                <a:ea typeface="Pretendard Regular"/>
              </a:rPr>
              <a:t>모니터링</a:t>
            </a:r>
            <a:r>
              <a:rPr lang="en-US" sz="2500" b="0" i="0" u="none" strike="noStrike">
                <a:solidFill>
                  <a:srgbClr val="717377"/>
                </a:solidFill>
                <a:latin typeface="Pretendard Regular"/>
              </a:rPr>
              <a:t>(CCTV + AMR), </a:t>
            </a:r>
            <a:r>
              <a:rPr lang="ko-KR" sz="2500" b="0" i="0" u="none" strike="noStrike">
                <a:solidFill>
                  <a:srgbClr val="717377"/>
                </a:solidFill>
                <a:ea typeface="Pretendard Regular"/>
              </a:rPr>
              <a:t>이벤트</a:t>
            </a:r>
            <a:r>
              <a:rPr lang="en-US" sz="25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717377"/>
                </a:solidFill>
                <a:ea typeface="Pretendard Regular"/>
              </a:rPr>
              <a:t>로그</a:t>
            </a:r>
            <a:r>
              <a:rPr lang="en-US" sz="2500" b="0" i="0" u="none" strike="noStrike">
                <a:solidFill>
                  <a:srgbClr val="717377"/>
                </a:solidFill>
                <a:latin typeface="Pretendard Regular"/>
              </a:rPr>
              <a:t>, </a:t>
            </a:r>
            <a:r>
              <a:rPr lang="ko-KR" sz="2500" b="0" i="0" u="none" strike="noStrike">
                <a:solidFill>
                  <a:srgbClr val="717377"/>
                </a:solidFill>
                <a:ea typeface="Pretendard Regular"/>
              </a:rPr>
              <a:t>비상</a:t>
            </a:r>
            <a:r>
              <a:rPr lang="en-US" sz="25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717377"/>
                </a:solidFill>
                <a:ea typeface="Pretendard Regular"/>
              </a:rPr>
              <a:t>정지</a:t>
            </a:r>
            <a:r>
              <a:rPr lang="en-US" sz="25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717377"/>
                </a:solidFill>
                <a:ea typeface="Pretendard Regular"/>
              </a:rPr>
              <a:t>명령</a:t>
            </a:r>
            <a:r>
              <a:rPr lang="en-US" sz="2500" b="0" i="0" u="none" strike="noStrike">
                <a:solidFill>
                  <a:srgbClr val="717377"/>
                </a:solidFill>
                <a:latin typeface="Pretendard Regular"/>
              </a:rPr>
              <a:t>(/amr/stop)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31800"/>
            <a:ext cx="17360900" cy="9423400"/>
          </a:xfrm>
          <a:prstGeom prst="rect">
            <a:avLst/>
          </a:prstGeom>
          <a:effectLst>
            <a:outerShdw blurRad="1106733" dist="362644" dir="4020000">
              <a:srgbClr val="000000">
                <a:alpha val="50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800" y="1930400"/>
            <a:ext cx="5295900" cy="7340600"/>
          </a:xfrm>
          <a:prstGeom prst="rect">
            <a:avLst/>
          </a:prstGeom>
          <a:effectLst>
            <a:outerShdw blurRad="348986" dist="203640" dir="4020000">
              <a:srgbClr val="000000">
                <a:alpha val="30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99100" y="660400"/>
            <a:ext cx="7289800" cy="444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9800" y="774700"/>
            <a:ext cx="2286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08100" y="774700"/>
            <a:ext cx="228600" cy="228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63700" y="774700"/>
            <a:ext cx="228600" cy="228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106900" y="736600"/>
            <a:ext cx="228600" cy="2794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6845300" y="698500"/>
            <a:ext cx="45974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FFFFFF"/>
                </a:solidFill>
                <a:latin typeface="Pretendard Light"/>
              </a:rPr>
              <a:t>Layout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562100" y="3454400"/>
            <a:ext cx="4127500" cy="1892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400" b="0" i="0" u="none" strike="noStrike">
                <a:solidFill>
                  <a:srgbClr val="C2C2C2"/>
                </a:solidFill>
                <a:ea typeface="Pretendard Regular"/>
              </a:rPr>
              <a:t>･ Object Detection - Cctv</a:t>
            </a:r>
          </a:p>
          <a:p>
            <a:pPr lvl="0" algn="l">
              <a:lnSpc>
                <a:spcPct val="99600"/>
              </a:lnSpc>
            </a:pPr>
            <a:r>
              <a:rPr lang="en-US" sz="2400" b="0" i="0" u="none" strike="noStrike">
                <a:solidFill>
                  <a:srgbClr val="C2C2C2"/>
                </a:solidFill>
                <a:latin typeface="Pretendard Regular"/>
              </a:rPr>
              <a:t>   ( Count &gt;= 3,</a:t>
            </a:r>
          </a:p>
          <a:p>
            <a:pPr lvl="0" algn="l">
              <a:lnSpc>
                <a:spcPct val="99600"/>
              </a:lnSpc>
            </a:pPr>
            <a:r>
              <a:rPr lang="en-US" sz="2400" b="0" i="0" u="none" strike="noStrike">
                <a:solidFill>
                  <a:srgbClr val="C2C2C2"/>
                </a:solidFill>
                <a:latin typeface="Pretendard Regular"/>
              </a:rPr>
              <a:t>     Confidence &gt;= 0.85 )</a:t>
            </a:r>
          </a:p>
          <a:p>
            <a:pPr lvl="0" algn="l">
              <a:lnSpc>
                <a:spcPct val="99600"/>
              </a:lnSpc>
            </a:pPr>
            <a:endParaRPr lang="en-US" sz="2400" b="0" i="0" u="none" strike="noStrike">
              <a:solidFill>
                <a:srgbClr val="C2C2C2"/>
              </a:solidFill>
              <a:latin typeface="Pretendard Regular"/>
            </a:endParaRPr>
          </a:p>
          <a:p>
            <a:pPr lvl="0" algn="l">
              <a:lnSpc>
                <a:spcPct val="99600"/>
              </a:lnSpc>
            </a:pPr>
            <a:r>
              <a:rPr lang="en-US" sz="2400" b="0" i="0" u="none" strike="noStrike">
                <a:solidFill>
                  <a:srgbClr val="C2C2C2"/>
                </a:solidFill>
                <a:ea typeface="Pretendard Regular"/>
              </a:rPr>
              <a:t>･ Object Detection - AMR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2400" y="1930400"/>
            <a:ext cx="5295900" cy="7340600"/>
          </a:xfrm>
          <a:prstGeom prst="rect">
            <a:avLst/>
          </a:prstGeom>
          <a:effectLst>
            <a:outerShdw blurRad="348986" dist="203640" dir="4020000">
              <a:srgbClr val="000000">
                <a:alpha val="30000"/>
              </a:srgbClr>
            </a:outerShdw>
          </a:effectLst>
        </p:spPr>
      </p:pic>
      <p:sp>
        <p:nvSpPr>
          <p:cNvPr id="13" name="TextBox 13"/>
          <p:cNvSpPr txBox="1"/>
          <p:nvPr/>
        </p:nvSpPr>
        <p:spPr>
          <a:xfrm>
            <a:off x="6451600" y="2413000"/>
            <a:ext cx="5384800" cy="622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3500" b="0" i="0" u="none" strike="noStrike">
                <a:solidFill>
                  <a:srgbClr val="FFFFFF"/>
                </a:solidFill>
                <a:latin typeface="Pretendard Bold"/>
              </a:rPr>
              <a:t>System Monitor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112000" y="3454400"/>
            <a:ext cx="4127500" cy="5181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400" b="0" i="0" u="none" strike="noStrike">
                <a:solidFill>
                  <a:srgbClr val="C2C2C2"/>
                </a:solidFill>
                <a:ea typeface="Pretendard Regular"/>
              </a:rPr>
              <a:t>･ Display Cctv Camera &amp; Info</a:t>
            </a:r>
          </a:p>
          <a:p>
            <a:pPr lvl="0" algn="l">
              <a:lnSpc>
                <a:spcPct val="99600"/>
              </a:lnSpc>
            </a:pPr>
            <a:endParaRPr lang="en-US" sz="2400" b="0" i="0" u="none" strike="noStrike">
              <a:solidFill>
                <a:srgbClr val="C2C2C2"/>
              </a:solidFill>
              <a:ea typeface="Pretendard Regular"/>
            </a:endParaRPr>
          </a:p>
          <a:p>
            <a:pPr lvl="0" algn="l">
              <a:lnSpc>
                <a:spcPct val="99600"/>
              </a:lnSpc>
            </a:pPr>
            <a:r>
              <a:rPr lang="en-US" sz="2400" b="0" i="0" u="none" strike="noStrike">
                <a:solidFill>
                  <a:srgbClr val="C2C2C2"/>
                </a:solidFill>
                <a:ea typeface="Pretendard Regular"/>
              </a:rPr>
              <a:t>･ Display AMR Camera &amp; Info</a:t>
            </a:r>
          </a:p>
          <a:p>
            <a:pPr lvl="0" algn="l">
              <a:lnSpc>
                <a:spcPct val="99600"/>
              </a:lnSpc>
            </a:pPr>
            <a:endParaRPr lang="en-US" sz="2400" b="0" i="0" u="none" strike="noStrike">
              <a:solidFill>
                <a:srgbClr val="C2C2C2"/>
              </a:solidFill>
              <a:ea typeface="Pretendard Regular"/>
            </a:endParaRPr>
          </a:p>
          <a:p>
            <a:pPr lvl="0" algn="l">
              <a:lnSpc>
                <a:spcPct val="99600"/>
              </a:lnSpc>
            </a:pPr>
            <a:r>
              <a:rPr lang="en-US" sz="2400" b="0" i="0" u="none" strike="noStrike">
                <a:solidFill>
                  <a:srgbClr val="C2C2C2"/>
                </a:solidFill>
                <a:ea typeface="Pretendard Regular"/>
              </a:rPr>
              <a:t>･ Real Time</a:t>
            </a:r>
          </a:p>
          <a:p>
            <a:pPr lvl="0" algn="l">
              <a:lnSpc>
                <a:spcPct val="99600"/>
              </a:lnSpc>
            </a:pPr>
            <a:endParaRPr lang="en-US" sz="2400" b="0" i="0" u="none" strike="noStrike">
              <a:solidFill>
                <a:srgbClr val="C2C2C2"/>
              </a:solidFill>
              <a:ea typeface="Pretendard Regular"/>
            </a:endParaRPr>
          </a:p>
          <a:p>
            <a:pPr lvl="0" algn="l">
              <a:lnSpc>
                <a:spcPct val="99600"/>
              </a:lnSpc>
            </a:pPr>
            <a:r>
              <a:rPr lang="en-US" sz="2400" b="0" i="0" u="none" strike="noStrike">
                <a:solidFill>
                  <a:srgbClr val="C2C2C2"/>
                </a:solidFill>
                <a:ea typeface="Pretendard Regular"/>
              </a:rPr>
              <a:t>･ Class Info</a:t>
            </a:r>
          </a:p>
          <a:p>
            <a:pPr lvl="0" algn="l">
              <a:lnSpc>
                <a:spcPct val="99600"/>
              </a:lnSpc>
            </a:pPr>
            <a:r>
              <a:rPr lang="en-US" sz="2400" b="0" i="0" u="none" strike="noStrike">
                <a:solidFill>
                  <a:srgbClr val="C2C2C2"/>
                </a:solidFill>
                <a:latin typeface="Pretendard Regular"/>
              </a:rPr>
              <a:t>   ( Name,</a:t>
            </a:r>
          </a:p>
          <a:p>
            <a:pPr lvl="0" algn="l">
              <a:lnSpc>
                <a:spcPct val="99600"/>
              </a:lnSpc>
            </a:pPr>
            <a:r>
              <a:rPr lang="en-US" sz="2400" b="0" i="0" u="none" strike="noStrike">
                <a:solidFill>
                  <a:srgbClr val="C2C2C2"/>
                </a:solidFill>
                <a:latin typeface="Pretendard Regular"/>
              </a:rPr>
              <a:t>     Count,</a:t>
            </a:r>
          </a:p>
          <a:p>
            <a:pPr lvl="0" algn="l">
              <a:lnSpc>
                <a:spcPct val="99600"/>
              </a:lnSpc>
            </a:pPr>
            <a:r>
              <a:rPr lang="en-US" sz="2400" b="0" i="0" u="none" strike="noStrike">
                <a:solidFill>
                  <a:srgbClr val="C2C2C2"/>
                </a:solidFill>
                <a:latin typeface="Pretendard Regular"/>
              </a:rPr>
              <a:t>     Confidence )</a:t>
            </a:r>
          </a:p>
          <a:p>
            <a:pPr lvl="0" algn="l">
              <a:lnSpc>
                <a:spcPct val="99600"/>
              </a:lnSpc>
            </a:pPr>
            <a:endParaRPr lang="en-US" sz="2400" b="0" i="0" u="none" strike="noStrike">
              <a:solidFill>
                <a:srgbClr val="C2C2C2"/>
              </a:solidFill>
              <a:latin typeface="Pretendard Regular"/>
            </a:endParaRPr>
          </a:p>
          <a:p>
            <a:pPr lvl="0" algn="l">
              <a:lnSpc>
                <a:spcPct val="99600"/>
              </a:lnSpc>
            </a:pPr>
            <a:r>
              <a:rPr lang="en-US" sz="2400" b="0" i="0" u="none" strike="noStrike">
                <a:solidFill>
                  <a:srgbClr val="C2C2C2"/>
                </a:solidFill>
                <a:ea typeface="Pretendard Regular"/>
              </a:rPr>
              <a:t>･ AMR Position</a:t>
            </a:r>
          </a:p>
          <a:p>
            <a:pPr lvl="0" algn="l">
              <a:lnSpc>
                <a:spcPct val="99600"/>
              </a:lnSpc>
            </a:pPr>
            <a:endParaRPr lang="en-US" sz="2400" b="0" i="0" u="none" strike="noStrike">
              <a:solidFill>
                <a:srgbClr val="C2C2C2"/>
              </a:solidFill>
              <a:ea typeface="Pretendard Regular"/>
            </a:endParaRPr>
          </a:p>
          <a:p>
            <a:pPr lvl="0" algn="l">
              <a:lnSpc>
                <a:spcPct val="99600"/>
              </a:lnSpc>
            </a:pPr>
            <a:r>
              <a:rPr lang="en-US" sz="2400" b="0" i="0" u="none" strike="noStrike">
                <a:solidFill>
                  <a:srgbClr val="C2C2C2"/>
                </a:solidFill>
                <a:ea typeface="Pretendard Regular"/>
              </a:rPr>
              <a:t>･ Emergency Stop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52300" y="1930400"/>
            <a:ext cx="5295900" cy="7340600"/>
          </a:xfrm>
          <a:prstGeom prst="rect">
            <a:avLst/>
          </a:prstGeom>
          <a:effectLst>
            <a:outerShdw blurRad="348986" dist="203640" dir="4020000">
              <a:srgbClr val="000000">
                <a:alpha val="30000"/>
              </a:srgbClr>
            </a:outerShdw>
          </a:effectLst>
        </p:spPr>
      </p:pic>
      <p:sp>
        <p:nvSpPr>
          <p:cNvPr id="16" name="TextBox 16"/>
          <p:cNvSpPr txBox="1"/>
          <p:nvPr/>
        </p:nvSpPr>
        <p:spPr>
          <a:xfrm>
            <a:off x="12001500" y="2413000"/>
            <a:ext cx="5384800" cy="622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3500" b="0" i="0" u="none" strike="noStrike">
                <a:solidFill>
                  <a:srgbClr val="FFFFFF"/>
                </a:solidFill>
                <a:latin typeface="Pretendard Bold"/>
              </a:rPr>
              <a:t>AMR Controller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661900" y="3454400"/>
            <a:ext cx="4127500" cy="2247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400" b="0" i="0" u="none" strike="noStrike">
                <a:solidFill>
                  <a:srgbClr val="C2C2C2"/>
                </a:solidFill>
                <a:ea typeface="Pretendard Regular"/>
              </a:rPr>
              <a:t>･ Movement ( Slam )</a:t>
            </a:r>
          </a:p>
          <a:p>
            <a:pPr lvl="0" algn="l">
              <a:lnSpc>
                <a:spcPct val="99600"/>
              </a:lnSpc>
            </a:pPr>
            <a:endParaRPr lang="en-US" sz="2400" b="0" i="0" u="none" strike="noStrike">
              <a:solidFill>
                <a:srgbClr val="C2C2C2"/>
              </a:solidFill>
              <a:ea typeface="Pretendard Regular"/>
            </a:endParaRPr>
          </a:p>
          <a:p>
            <a:pPr lvl="0" algn="l">
              <a:lnSpc>
                <a:spcPct val="99600"/>
              </a:lnSpc>
            </a:pPr>
            <a:r>
              <a:rPr lang="en-US" sz="2400" b="0" i="0" u="none" strike="noStrike">
                <a:solidFill>
                  <a:srgbClr val="C2C2C2"/>
                </a:solidFill>
                <a:ea typeface="Pretendard Regular"/>
              </a:rPr>
              <a:t>･ Navigation ( Nav2 )</a:t>
            </a:r>
          </a:p>
          <a:p>
            <a:pPr lvl="0" algn="l">
              <a:lnSpc>
                <a:spcPct val="99600"/>
              </a:lnSpc>
            </a:pPr>
            <a:endParaRPr lang="en-US" sz="2400" b="0" i="0" u="none" strike="noStrike">
              <a:solidFill>
                <a:srgbClr val="C2C2C2"/>
              </a:solidFill>
              <a:ea typeface="Pretendard Regular"/>
            </a:endParaRPr>
          </a:p>
          <a:p>
            <a:pPr lvl="0" algn="l">
              <a:lnSpc>
                <a:spcPct val="99600"/>
              </a:lnSpc>
            </a:pPr>
            <a:r>
              <a:rPr lang="en-US" sz="2400" b="0" i="0" u="none" strike="noStrike">
                <a:solidFill>
                  <a:srgbClr val="C2C2C2"/>
                </a:solidFill>
                <a:ea typeface="Pretendard Regular"/>
              </a:rPr>
              <a:t>･ Object Tracking &amp; Following</a:t>
            </a:r>
          </a:p>
          <a:p>
            <a:pPr lvl="0" algn="l">
              <a:lnSpc>
                <a:spcPct val="99600"/>
              </a:lnSpc>
            </a:pPr>
            <a:r>
              <a:rPr lang="en-US" sz="2400" b="0" i="0" u="none" strike="noStrike">
                <a:solidFill>
                  <a:srgbClr val="C2C2C2"/>
                </a:solidFill>
                <a:latin typeface="Pretendard Regular"/>
              </a:rPr>
              <a:t>   ( PID, Pure Pursuit, DWA )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01700" y="2413000"/>
            <a:ext cx="5384800" cy="622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3500" b="0" i="0" u="none" strike="noStrike">
                <a:solidFill>
                  <a:srgbClr val="FFFFFF"/>
                </a:solidFill>
                <a:latin typeface="Pretendard Bold"/>
              </a:rPr>
              <a:t>System Alert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283</Words>
  <Application>Microsoft Office PowerPoint</Application>
  <PresentationFormat>사용자 지정</PresentationFormat>
  <Paragraphs>177</Paragraphs>
  <Slides>19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7" baseType="lpstr">
      <vt:lpstr>맑은 고딕</vt:lpstr>
      <vt:lpstr>Pretendard Regular</vt:lpstr>
      <vt:lpstr>Pretendard Light</vt:lpstr>
      <vt:lpstr>Arial</vt:lpstr>
      <vt:lpstr>Pretendard Medium</vt:lpstr>
      <vt:lpstr>Pretendard Bold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User</cp:lastModifiedBy>
  <cp:revision>29</cp:revision>
  <dcterms:created xsi:type="dcterms:W3CDTF">2006-08-16T00:00:00Z</dcterms:created>
  <dcterms:modified xsi:type="dcterms:W3CDTF">2024-11-18T08:13:09Z</dcterms:modified>
</cp:coreProperties>
</file>